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1" r:id="rId1"/>
  </p:sldMasterIdLst>
  <p:notesMasterIdLst>
    <p:notesMasterId r:id="rId22"/>
  </p:notesMasterIdLst>
  <p:sldIdLst>
    <p:sldId id="256" r:id="rId2"/>
    <p:sldId id="257" r:id="rId3"/>
    <p:sldId id="278" r:id="rId4"/>
    <p:sldId id="259" r:id="rId5"/>
    <p:sldId id="261" r:id="rId6"/>
    <p:sldId id="280" r:id="rId7"/>
    <p:sldId id="275" r:id="rId8"/>
    <p:sldId id="276" r:id="rId9"/>
    <p:sldId id="277" r:id="rId10"/>
    <p:sldId id="263" r:id="rId11"/>
    <p:sldId id="271" r:id="rId12"/>
    <p:sldId id="273" r:id="rId13"/>
    <p:sldId id="266" r:id="rId14"/>
    <p:sldId id="274" r:id="rId15"/>
    <p:sldId id="267" r:id="rId16"/>
    <p:sldId id="270" r:id="rId17"/>
    <p:sldId id="268" r:id="rId18"/>
    <p:sldId id="272" r:id="rId19"/>
    <p:sldId id="269"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e, Ruiqi" initials="XR" lastIdx="3" clrIdx="0">
    <p:extLst>
      <p:ext uri="{19B8F6BF-5375-455C-9EA6-DF929625EA0E}">
        <p15:presenceInfo xmlns:p15="http://schemas.microsoft.com/office/powerpoint/2012/main" userId="S::ruiqxie@uiowa.edu::83daf7c4-96a7-4d6a-871d-9a5922dc47a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0198"/>
  </p:normalViewPr>
  <p:slideViewPr>
    <p:cSldViewPr snapToGrid="0" snapToObjects="1">
      <p:cViewPr varScale="1">
        <p:scale>
          <a:sx n="62" d="100"/>
          <a:sy n="62" d="100"/>
        </p:scale>
        <p:origin x="6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2C7D39-F811-477A-BBF3-8692822C6105}"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0F5B8451-E598-4893-BCE8-BB6F2DCDAFFD}">
      <dgm:prSet/>
      <dgm:spPr/>
      <dgm:t>
        <a:bodyPr/>
        <a:lstStyle/>
        <a:p>
          <a:r>
            <a:rPr lang="en-US">
              <a:latin typeface="Abadi Extra Light"/>
            </a:rPr>
            <a:t>Which neighborhood Group are the hotspots in New York?</a:t>
          </a:r>
        </a:p>
      </dgm:t>
    </dgm:pt>
    <dgm:pt modelId="{D692DA41-2347-4545-BFDC-151CBE1FBDC3}" type="parTrans" cxnId="{6A8B9129-7C24-4DB5-9501-B39310D52B51}">
      <dgm:prSet/>
      <dgm:spPr/>
      <dgm:t>
        <a:bodyPr/>
        <a:lstStyle/>
        <a:p>
          <a:endParaRPr lang="en-US"/>
        </a:p>
      </dgm:t>
    </dgm:pt>
    <dgm:pt modelId="{2AAADEEE-20AA-4FC3-A735-66CB17A71034}" type="sibTrans" cxnId="{6A8B9129-7C24-4DB5-9501-B39310D52B51}">
      <dgm:prSet/>
      <dgm:spPr/>
      <dgm:t>
        <a:bodyPr/>
        <a:lstStyle/>
        <a:p>
          <a:endParaRPr lang="en-US"/>
        </a:p>
      </dgm:t>
    </dgm:pt>
    <dgm:pt modelId="{7D129A31-CB45-4491-9A46-EA8D83B96C60}">
      <dgm:prSet/>
      <dgm:spPr/>
      <dgm:t>
        <a:bodyPr/>
        <a:lstStyle/>
        <a:p>
          <a:pPr rtl="0"/>
          <a:r>
            <a:rPr lang="en-US">
              <a:latin typeface="Abadi Extra Light"/>
            </a:rPr>
            <a:t>Which neighborhood Group has the highest average price of listings?  </a:t>
          </a:r>
        </a:p>
      </dgm:t>
    </dgm:pt>
    <dgm:pt modelId="{58C5D246-E70A-4C06-ADA8-DEE53274496A}" type="parTrans" cxnId="{2B6DD526-5173-458D-9C46-526B618EED80}">
      <dgm:prSet/>
      <dgm:spPr/>
      <dgm:t>
        <a:bodyPr/>
        <a:lstStyle/>
        <a:p>
          <a:endParaRPr lang="en-US"/>
        </a:p>
      </dgm:t>
    </dgm:pt>
    <dgm:pt modelId="{224B0792-08C7-4FBC-8CB3-7EA631878E76}" type="sibTrans" cxnId="{2B6DD526-5173-458D-9C46-526B618EED80}">
      <dgm:prSet/>
      <dgm:spPr/>
      <dgm:t>
        <a:bodyPr/>
        <a:lstStyle/>
        <a:p>
          <a:endParaRPr lang="en-US"/>
        </a:p>
      </dgm:t>
    </dgm:pt>
    <dgm:pt modelId="{3BB938B8-8F4B-4DD8-AAA1-DE95EA3E2E63}">
      <dgm:prSet/>
      <dgm:spPr/>
      <dgm:t>
        <a:bodyPr/>
        <a:lstStyle/>
        <a:p>
          <a:r>
            <a:rPr lang="en-US">
              <a:latin typeface="Abadi Extra Light"/>
            </a:rPr>
            <a:t>Which room types are in the highest demand ?</a:t>
          </a:r>
        </a:p>
      </dgm:t>
    </dgm:pt>
    <dgm:pt modelId="{3DB254F0-906E-4FEC-AC89-9EA98B74FCF9}" type="parTrans" cxnId="{42C9ECF7-C66F-45A1-A8EE-1262CEA79DAF}">
      <dgm:prSet/>
      <dgm:spPr/>
      <dgm:t>
        <a:bodyPr/>
        <a:lstStyle/>
        <a:p>
          <a:endParaRPr lang="en-US"/>
        </a:p>
      </dgm:t>
    </dgm:pt>
    <dgm:pt modelId="{BE53AC3B-2F33-4335-A425-31F220190036}" type="sibTrans" cxnId="{42C9ECF7-C66F-45A1-A8EE-1262CEA79DAF}">
      <dgm:prSet/>
      <dgm:spPr/>
      <dgm:t>
        <a:bodyPr/>
        <a:lstStyle/>
        <a:p>
          <a:endParaRPr lang="en-US"/>
        </a:p>
      </dgm:t>
    </dgm:pt>
    <dgm:pt modelId="{C44693A5-303E-45BB-A704-2183FA7BEC17}">
      <dgm:prSet/>
      <dgm:spPr/>
      <dgm:t>
        <a:bodyPr/>
        <a:lstStyle/>
        <a:p>
          <a:pPr rtl="0"/>
          <a:r>
            <a:rPr lang="en-US">
              <a:latin typeface="Abadi Extra Light"/>
            </a:rPr>
            <a:t>What is the average price of each room type in each neighborhood group?</a:t>
          </a:r>
        </a:p>
      </dgm:t>
    </dgm:pt>
    <dgm:pt modelId="{A6F9EDCA-1C6C-40B2-9CE2-31B4086C309E}" type="parTrans" cxnId="{04738414-5626-4719-858C-BAD2A9CDEAB5}">
      <dgm:prSet/>
      <dgm:spPr/>
      <dgm:t>
        <a:bodyPr/>
        <a:lstStyle/>
        <a:p>
          <a:endParaRPr lang="en-US"/>
        </a:p>
      </dgm:t>
    </dgm:pt>
    <dgm:pt modelId="{67451857-A45D-440E-A986-6B7019379B31}" type="sibTrans" cxnId="{04738414-5626-4719-858C-BAD2A9CDEAB5}">
      <dgm:prSet/>
      <dgm:spPr/>
      <dgm:t>
        <a:bodyPr/>
        <a:lstStyle/>
        <a:p>
          <a:endParaRPr lang="en-US"/>
        </a:p>
      </dgm:t>
    </dgm:pt>
    <dgm:pt modelId="{62171314-CBDF-4298-9A7A-4E7A3130818D}">
      <dgm:prSet/>
      <dgm:spPr/>
      <dgm:t>
        <a:bodyPr/>
        <a:lstStyle/>
        <a:p>
          <a:pPr rtl="0"/>
          <a:r>
            <a:rPr lang="en-US">
              <a:latin typeface="Abadi Extra Light"/>
            </a:rPr>
            <a:t>How is the price changing from 2019 to 2020?</a:t>
          </a:r>
        </a:p>
      </dgm:t>
    </dgm:pt>
    <dgm:pt modelId="{E18B1FD0-5D2E-4C5A-A9F2-6A6EC0EE2EDF}" type="parTrans" cxnId="{75262EB7-F808-43DD-8AE1-CD0AC24BDEE3}">
      <dgm:prSet/>
      <dgm:spPr/>
      <dgm:t>
        <a:bodyPr/>
        <a:lstStyle/>
        <a:p>
          <a:endParaRPr lang="en-US"/>
        </a:p>
      </dgm:t>
    </dgm:pt>
    <dgm:pt modelId="{45654212-A735-4E28-B00D-E3CE91106D78}" type="sibTrans" cxnId="{75262EB7-F808-43DD-8AE1-CD0AC24BDEE3}">
      <dgm:prSet/>
      <dgm:spPr/>
      <dgm:t>
        <a:bodyPr/>
        <a:lstStyle/>
        <a:p>
          <a:endParaRPr lang="en-US"/>
        </a:p>
      </dgm:t>
    </dgm:pt>
    <dgm:pt modelId="{4708C743-A0BF-426F-8197-4FE59B9E1D0E}">
      <dgm:prSet/>
      <dgm:spPr/>
      <dgm:t>
        <a:bodyPr/>
        <a:lstStyle/>
        <a:p>
          <a:pPr rtl="0"/>
          <a:r>
            <a:rPr lang="en-US">
              <a:latin typeface="Abadi Extra Light"/>
            </a:rPr>
            <a:t>Which month has the highest amount of listings?</a:t>
          </a:r>
          <a:endParaRPr lang="en-US"/>
        </a:p>
      </dgm:t>
    </dgm:pt>
    <dgm:pt modelId="{DC41FC0C-CE5D-41C6-8183-AB2285C2BB3D}" type="parTrans" cxnId="{2AA58693-EF87-4D31-87C5-DF666B2E7BDF}">
      <dgm:prSet/>
      <dgm:spPr/>
      <dgm:t>
        <a:bodyPr/>
        <a:lstStyle/>
        <a:p>
          <a:endParaRPr lang="en-US"/>
        </a:p>
      </dgm:t>
    </dgm:pt>
    <dgm:pt modelId="{96705677-659F-4336-8892-C3EA73C89CB2}" type="sibTrans" cxnId="{2AA58693-EF87-4D31-87C5-DF666B2E7BDF}">
      <dgm:prSet/>
      <dgm:spPr/>
      <dgm:t>
        <a:bodyPr/>
        <a:lstStyle/>
        <a:p>
          <a:endParaRPr lang="en-US"/>
        </a:p>
      </dgm:t>
    </dgm:pt>
    <dgm:pt modelId="{50EEB4B2-EF0E-AE4A-91F7-8022056CAA58}" type="pres">
      <dgm:prSet presAssocID="{142C7D39-F811-477A-BBF3-8692822C6105}" presName="diagram" presStyleCnt="0">
        <dgm:presLayoutVars>
          <dgm:dir/>
          <dgm:resizeHandles val="exact"/>
        </dgm:presLayoutVars>
      </dgm:prSet>
      <dgm:spPr/>
    </dgm:pt>
    <dgm:pt modelId="{8DCDB3D7-70D2-634F-90E2-A6E0B99553FA}" type="pres">
      <dgm:prSet presAssocID="{0F5B8451-E598-4893-BCE8-BB6F2DCDAFFD}" presName="node" presStyleLbl="node1" presStyleIdx="0" presStyleCnt="6" custLinFactNeighborX="4136" custLinFactNeighborY="-19385">
        <dgm:presLayoutVars>
          <dgm:bulletEnabled val="1"/>
        </dgm:presLayoutVars>
      </dgm:prSet>
      <dgm:spPr/>
    </dgm:pt>
    <dgm:pt modelId="{F674E5E9-D432-3742-BD6F-388F457E2D52}" type="pres">
      <dgm:prSet presAssocID="{2AAADEEE-20AA-4FC3-A735-66CB17A71034}" presName="sibTrans" presStyleCnt="0"/>
      <dgm:spPr/>
    </dgm:pt>
    <dgm:pt modelId="{75EC7037-DBDC-CA49-8313-6EBA2351AC8E}" type="pres">
      <dgm:prSet presAssocID="{7D129A31-CB45-4491-9A46-EA8D83B96C60}" presName="node" presStyleLbl="node1" presStyleIdx="1" presStyleCnt="6" custLinFactNeighborY="-19385">
        <dgm:presLayoutVars>
          <dgm:bulletEnabled val="1"/>
        </dgm:presLayoutVars>
      </dgm:prSet>
      <dgm:spPr/>
    </dgm:pt>
    <dgm:pt modelId="{4F172682-069A-B04F-ADE3-F29320C4D34C}" type="pres">
      <dgm:prSet presAssocID="{224B0792-08C7-4FBC-8CB3-7EA631878E76}" presName="sibTrans" presStyleCnt="0"/>
      <dgm:spPr/>
    </dgm:pt>
    <dgm:pt modelId="{8B3CB761-96BC-C746-AF9D-DBB8860808A6}" type="pres">
      <dgm:prSet presAssocID="{3BB938B8-8F4B-4DD8-AAA1-DE95EA3E2E63}" presName="node" presStyleLbl="node1" presStyleIdx="2" presStyleCnt="6">
        <dgm:presLayoutVars>
          <dgm:bulletEnabled val="1"/>
        </dgm:presLayoutVars>
      </dgm:prSet>
      <dgm:spPr/>
    </dgm:pt>
    <dgm:pt modelId="{334AC48C-DD99-7B4A-B01D-3386AF818B0C}" type="pres">
      <dgm:prSet presAssocID="{BE53AC3B-2F33-4335-A425-31F220190036}" presName="sibTrans" presStyleCnt="0"/>
      <dgm:spPr/>
    </dgm:pt>
    <dgm:pt modelId="{B209024D-C178-1246-9E4A-D2D3682EA41E}" type="pres">
      <dgm:prSet presAssocID="{C44693A5-303E-45BB-A704-2183FA7BEC17}" presName="node" presStyleLbl="node1" presStyleIdx="3" presStyleCnt="6">
        <dgm:presLayoutVars>
          <dgm:bulletEnabled val="1"/>
        </dgm:presLayoutVars>
      </dgm:prSet>
      <dgm:spPr/>
    </dgm:pt>
    <dgm:pt modelId="{4E65E2C3-7BD8-8944-8436-639C26D51780}" type="pres">
      <dgm:prSet presAssocID="{67451857-A45D-440E-A986-6B7019379B31}" presName="sibTrans" presStyleCnt="0"/>
      <dgm:spPr/>
    </dgm:pt>
    <dgm:pt modelId="{899605A0-4E6F-5845-AD17-DF6C21F13E9B}" type="pres">
      <dgm:prSet presAssocID="{62171314-CBDF-4298-9A7A-4E7A3130818D}" presName="node" presStyleLbl="node1" presStyleIdx="4" presStyleCnt="6" custLinFactNeighborX="-1585" custLinFactNeighborY="26819">
        <dgm:presLayoutVars>
          <dgm:bulletEnabled val="1"/>
        </dgm:presLayoutVars>
      </dgm:prSet>
      <dgm:spPr/>
    </dgm:pt>
    <dgm:pt modelId="{A418E28D-38B8-4F42-AB45-AEF46E30D148}" type="pres">
      <dgm:prSet presAssocID="{45654212-A735-4E28-B00D-E3CE91106D78}" presName="sibTrans" presStyleCnt="0"/>
      <dgm:spPr/>
    </dgm:pt>
    <dgm:pt modelId="{5D92B0FC-A5B9-B243-9325-D36AC3E6CD43}" type="pres">
      <dgm:prSet presAssocID="{4708C743-A0BF-426F-8197-4FE59B9E1D0E}" presName="node" presStyleLbl="node1" presStyleIdx="5" presStyleCnt="6" custLinFactNeighborX="5126" custLinFactNeighborY="19379">
        <dgm:presLayoutVars>
          <dgm:bulletEnabled val="1"/>
        </dgm:presLayoutVars>
      </dgm:prSet>
      <dgm:spPr/>
    </dgm:pt>
  </dgm:ptLst>
  <dgm:cxnLst>
    <dgm:cxn modelId="{477F2D03-795D-459D-8829-D3E6A53A9244}" type="presOf" srcId="{C44693A5-303E-45BB-A704-2183FA7BEC17}" destId="{B209024D-C178-1246-9E4A-D2D3682EA41E}" srcOrd="0" destOrd="0" presId="urn:microsoft.com/office/officeart/2005/8/layout/default"/>
    <dgm:cxn modelId="{04738414-5626-4719-858C-BAD2A9CDEAB5}" srcId="{142C7D39-F811-477A-BBF3-8692822C6105}" destId="{C44693A5-303E-45BB-A704-2183FA7BEC17}" srcOrd="3" destOrd="0" parTransId="{A6F9EDCA-1C6C-40B2-9CE2-31B4086C309E}" sibTransId="{67451857-A45D-440E-A986-6B7019379B31}"/>
    <dgm:cxn modelId="{2B6DD526-5173-458D-9C46-526B618EED80}" srcId="{142C7D39-F811-477A-BBF3-8692822C6105}" destId="{7D129A31-CB45-4491-9A46-EA8D83B96C60}" srcOrd="1" destOrd="0" parTransId="{58C5D246-E70A-4C06-ADA8-DEE53274496A}" sibTransId="{224B0792-08C7-4FBC-8CB3-7EA631878E76}"/>
    <dgm:cxn modelId="{6A8B9129-7C24-4DB5-9501-B39310D52B51}" srcId="{142C7D39-F811-477A-BBF3-8692822C6105}" destId="{0F5B8451-E598-4893-BCE8-BB6F2DCDAFFD}" srcOrd="0" destOrd="0" parTransId="{D692DA41-2347-4545-BFDC-151CBE1FBDC3}" sibTransId="{2AAADEEE-20AA-4FC3-A735-66CB17A71034}"/>
    <dgm:cxn modelId="{77DE583B-7FB6-4B88-A4F3-344DB55454F3}" type="presOf" srcId="{0F5B8451-E598-4893-BCE8-BB6F2DCDAFFD}" destId="{8DCDB3D7-70D2-634F-90E2-A6E0B99553FA}" srcOrd="0" destOrd="0" presId="urn:microsoft.com/office/officeart/2005/8/layout/default"/>
    <dgm:cxn modelId="{7D98625D-EC46-4772-A155-74D044B7211B}" type="presOf" srcId="{62171314-CBDF-4298-9A7A-4E7A3130818D}" destId="{899605A0-4E6F-5845-AD17-DF6C21F13E9B}" srcOrd="0" destOrd="0" presId="urn:microsoft.com/office/officeart/2005/8/layout/default"/>
    <dgm:cxn modelId="{2A951B69-280B-4CE9-81E1-42FCEA754435}" type="presOf" srcId="{7D129A31-CB45-4491-9A46-EA8D83B96C60}" destId="{75EC7037-DBDC-CA49-8313-6EBA2351AC8E}" srcOrd="0" destOrd="0" presId="urn:microsoft.com/office/officeart/2005/8/layout/default"/>
    <dgm:cxn modelId="{879FFC8A-6831-46CC-BFCD-B4C885D2420F}" type="presOf" srcId="{142C7D39-F811-477A-BBF3-8692822C6105}" destId="{50EEB4B2-EF0E-AE4A-91F7-8022056CAA58}" srcOrd="0" destOrd="0" presId="urn:microsoft.com/office/officeart/2005/8/layout/default"/>
    <dgm:cxn modelId="{2AA58693-EF87-4D31-87C5-DF666B2E7BDF}" srcId="{142C7D39-F811-477A-BBF3-8692822C6105}" destId="{4708C743-A0BF-426F-8197-4FE59B9E1D0E}" srcOrd="5" destOrd="0" parTransId="{DC41FC0C-CE5D-41C6-8183-AB2285C2BB3D}" sibTransId="{96705677-659F-4336-8892-C3EA73C89CB2}"/>
    <dgm:cxn modelId="{75262EB7-F808-43DD-8AE1-CD0AC24BDEE3}" srcId="{142C7D39-F811-477A-BBF3-8692822C6105}" destId="{62171314-CBDF-4298-9A7A-4E7A3130818D}" srcOrd="4" destOrd="0" parTransId="{E18B1FD0-5D2E-4C5A-A9F2-6A6EC0EE2EDF}" sibTransId="{45654212-A735-4E28-B00D-E3CE91106D78}"/>
    <dgm:cxn modelId="{CD13CBBA-6B84-4F58-879F-2D7DE8D42FCA}" type="presOf" srcId="{3BB938B8-8F4B-4DD8-AAA1-DE95EA3E2E63}" destId="{8B3CB761-96BC-C746-AF9D-DBB8860808A6}" srcOrd="0" destOrd="0" presId="urn:microsoft.com/office/officeart/2005/8/layout/default"/>
    <dgm:cxn modelId="{A24EFFCA-522F-4D11-BF06-A56FBE2A85B5}" type="presOf" srcId="{4708C743-A0BF-426F-8197-4FE59B9E1D0E}" destId="{5D92B0FC-A5B9-B243-9325-D36AC3E6CD43}" srcOrd="0" destOrd="0" presId="urn:microsoft.com/office/officeart/2005/8/layout/default"/>
    <dgm:cxn modelId="{42C9ECF7-C66F-45A1-A8EE-1262CEA79DAF}" srcId="{142C7D39-F811-477A-BBF3-8692822C6105}" destId="{3BB938B8-8F4B-4DD8-AAA1-DE95EA3E2E63}" srcOrd="2" destOrd="0" parTransId="{3DB254F0-906E-4FEC-AC89-9EA98B74FCF9}" sibTransId="{BE53AC3B-2F33-4335-A425-31F220190036}"/>
    <dgm:cxn modelId="{DFA617A6-125A-429C-A2C2-BF8ED4FA21C1}" type="presParOf" srcId="{50EEB4B2-EF0E-AE4A-91F7-8022056CAA58}" destId="{8DCDB3D7-70D2-634F-90E2-A6E0B99553FA}" srcOrd="0" destOrd="0" presId="urn:microsoft.com/office/officeart/2005/8/layout/default"/>
    <dgm:cxn modelId="{C0BF5B1E-E52B-4F4B-9534-35CBC3FD198E}" type="presParOf" srcId="{50EEB4B2-EF0E-AE4A-91F7-8022056CAA58}" destId="{F674E5E9-D432-3742-BD6F-388F457E2D52}" srcOrd="1" destOrd="0" presId="urn:microsoft.com/office/officeart/2005/8/layout/default"/>
    <dgm:cxn modelId="{A0A8A8F7-7912-47C3-AC95-02CEA14603D2}" type="presParOf" srcId="{50EEB4B2-EF0E-AE4A-91F7-8022056CAA58}" destId="{75EC7037-DBDC-CA49-8313-6EBA2351AC8E}" srcOrd="2" destOrd="0" presId="urn:microsoft.com/office/officeart/2005/8/layout/default"/>
    <dgm:cxn modelId="{CACFEC0D-F01A-4C0B-9D1B-01A0E9CEBD6D}" type="presParOf" srcId="{50EEB4B2-EF0E-AE4A-91F7-8022056CAA58}" destId="{4F172682-069A-B04F-ADE3-F29320C4D34C}" srcOrd="3" destOrd="0" presId="urn:microsoft.com/office/officeart/2005/8/layout/default"/>
    <dgm:cxn modelId="{4E8A6072-2E49-4872-B681-7142013D066A}" type="presParOf" srcId="{50EEB4B2-EF0E-AE4A-91F7-8022056CAA58}" destId="{8B3CB761-96BC-C746-AF9D-DBB8860808A6}" srcOrd="4" destOrd="0" presId="urn:microsoft.com/office/officeart/2005/8/layout/default"/>
    <dgm:cxn modelId="{0FD2A2A3-29A9-4994-B6F6-7AAA9F9BE8E7}" type="presParOf" srcId="{50EEB4B2-EF0E-AE4A-91F7-8022056CAA58}" destId="{334AC48C-DD99-7B4A-B01D-3386AF818B0C}" srcOrd="5" destOrd="0" presId="urn:microsoft.com/office/officeart/2005/8/layout/default"/>
    <dgm:cxn modelId="{4CC12385-B779-4B91-B284-F6E596A15B22}" type="presParOf" srcId="{50EEB4B2-EF0E-AE4A-91F7-8022056CAA58}" destId="{B209024D-C178-1246-9E4A-D2D3682EA41E}" srcOrd="6" destOrd="0" presId="urn:microsoft.com/office/officeart/2005/8/layout/default"/>
    <dgm:cxn modelId="{C8C4D97E-4ED9-4BF4-9B97-22D161C69619}" type="presParOf" srcId="{50EEB4B2-EF0E-AE4A-91F7-8022056CAA58}" destId="{4E65E2C3-7BD8-8944-8436-639C26D51780}" srcOrd="7" destOrd="0" presId="urn:microsoft.com/office/officeart/2005/8/layout/default"/>
    <dgm:cxn modelId="{373AECC8-B905-4997-B572-F847B5845A71}" type="presParOf" srcId="{50EEB4B2-EF0E-AE4A-91F7-8022056CAA58}" destId="{899605A0-4E6F-5845-AD17-DF6C21F13E9B}" srcOrd="8" destOrd="0" presId="urn:microsoft.com/office/officeart/2005/8/layout/default"/>
    <dgm:cxn modelId="{D640CF72-368A-40FC-B330-7AE5B54AFD46}" type="presParOf" srcId="{50EEB4B2-EF0E-AE4A-91F7-8022056CAA58}" destId="{A418E28D-38B8-4F42-AB45-AEF46E30D148}" srcOrd="9" destOrd="0" presId="urn:microsoft.com/office/officeart/2005/8/layout/default"/>
    <dgm:cxn modelId="{E41BEDFE-F1F8-4943-86AA-CAE924EB3BF4}" type="presParOf" srcId="{50EEB4B2-EF0E-AE4A-91F7-8022056CAA58}" destId="{5D92B0FC-A5B9-B243-9325-D36AC3E6CD4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DB3D7-70D2-634F-90E2-A6E0B99553FA}">
      <dsp:nvSpPr>
        <dsp:cNvPr id="0" name=""/>
        <dsp:cNvSpPr/>
      </dsp:nvSpPr>
      <dsp:spPr>
        <a:xfrm>
          <a:off x="81659" y="13088"/>
          <a:ext cx="1962198" cy="1177319"/>
        </a:xfrm>
        <a:prstGeom prst="rect">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Abadi Extra Light"/>
            </a:rPr>
            <a:t>Which neighborhood Group are the hotspots in New York?</a:t>
          </a:r>
        </a:p>
      </dsp:txBody>
      <dsp:txXfrm>
        <a:off x="81659" y="13088"/>
        <a:ext cx="1962198" cy="1177319"/>
      </dsp:txXfrm>
    </dsp:sp>
    <dsp:sp modelId="{75EC7037-DBDC-CA49-8313-6EBA2351AC8E}">
      <dsp:nvSpPr>
        <dsp:cNvPr id="0" name=""/>
        <dsp:cNvSpPr/>
      </dsp:nvSpPr>
      <dsp:spPr>
        <a:xfrm>
          <a:off x="2158921" y="13088"/>
          <a:ext cx="1962198" cy="1177319"/>
        </a:xfrm>
        <a:prstGeom prst="rect">
          <a:avLst/>
        </a:prstGeom>
        <a:solidFill>
          <a:schemeClr val="accent5">
            <a:hueOff val="2235664"/>
            <a:satOff val="-1927"/>
            <a:lumOff val="2549"/>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badi Extra Light"/>
            </a:rPr>
            <a:t>Which neighborhood Group has the highest average price of listings?  </a:t>
          </a:r>
        </a:p>
      </dsp:txBody>
      <dsp:txXfrm>
        <a:off x="2158921" y="13088"/>
        <a:ext cx="1962198" cy="1177319"/>
      </dsp:txXfrm>
    </dsp:sp>
    <dsp:sp modelId="{8B3CB761-96BC-C746-AF9D-DBB8860808A6}">
      <dsp:nvSpPr>
        <dsp:cNvPr id="0" name=""/>
        <dsp:cNvSpPr/>
      </dsp:nvSpPr>
      <dsp:spPr>
        <a:xfrm>
          <a:off x="503" y="1614850"/>
          <a:ext cx="1962198" cy="1177319"/>
        </a:xfrm>
        <a:prstGeom prst="rect">
          <a:avLst/>
        </a:prstGeom>
        <a:solidFill>
          <a:schemeClr val="accent5">
            <a:hueOff val="4471328"/>
            <a:satOff val="-3854"/>
            <a:lumOff val="509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Abadi Extra Light"/>
            </a:rPr>
            <a:t>Which room types are in the highest demand ?</a:t>
          </a:r>
        </a:p>
      </dsp:txBody>
      <dsp:txXfrm>
        <a:off x="503" y="1614850"/>
        <a:ext cx="1962198" cy="1177319"/>
      </dsp:txXfrm>
    </dsp:sp>
    <dsp:sp modelId="{B209024D-C178-1246-9E4A-D2D3682EA41E}">
      <dsp:nvSpPr>
        <dsp:cNvPr id="0" name=""/>
        <dsp:cNvSpPr/>
      </dsp:nvSpPr>
      <dsp:spPr>
        <a:xfrm>
          <a:off x="2158921" y="1614850"/>
          <a:ext cx="1962198" cy="1177319"/>
        </a:xfrm>
        <a:prstGeom prst="rect">
          <a:avLst/>
        </a:prstGeom>
        <a:solidFill>
          <a:schemeClr val="accent5">
            <a:hueOff val="6706992"/>
            <a:satOff val="-5780"/>
            <a:lumOff val="764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badi Extra Light"/>
            </a:rPr>
            <a:t>What is the average price of each room type in each neighborhood group?</a:t>
          </a:r>
        </a:p>
      </dsp:txBody>
      <dsp:txXfrm>
        <a:off x="2158921" y="1614850"/>
        <a:ext cx="1962198" cy="1177319"/>
      </dsp:txXfrm>
    </dsp:sp>
    <dsp:sp modelId="{899605A0-4E6F-5845-AD17-DF6C21F13E9B}">
      <dsp:nvSpPr>
        <dsp:cNvPr id="0" name=""/>
        <dsp:cNvSpPr/>
      </dsp:nvSpPr>
      <dsp:spPr>
        <a:xfrm>
          <a:off x="0" y="3229700"/>
          <a:ext cx="1962198" cy="1177319"/>
        </a:xfrm>
        <a:prstGeom prst="rect">
          <a:avLst/>
        </a:prstGeom>
        <a:solidFill>
          <a:schemeClr val="accent5">
            <a:hueOff val="8942655"/>
            <a:satOff val="-7707"/>
            <a:lumOff val="1019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badi Extra Light"/>
            </a:rPr>
            <a:t>How is the price changing from 2019 to 2020?</a:t>
          </a:r>
        </a:p>
      </dsp:txBody>
      <dsp:txXfrm>
        <a:off x="0" y="3229700"/>
        <a:ext cx="1962198" cy="1177319"/>
      </dsp:txXfrm>
    </dsp:sp>
    <dsp:sp modelId="{5D92B0FC-A5B9-B243-9325-D36AC3E6CD43}">
      <dsp:nvSpPr>
        <dsp:cNvPr id="0" name=""/>
        <dsp:cNvSpPr/>
      </dsp:nvSpPr>
      <dsp:spPr>
        <a:xfrm>
          <a:off x="2159424" y="3216542"/>
          <a:ext cx="1962198" cy="1177319"/>
        </a:xfrm>
        <a:prstGeom prst="rect">
          <a:avLst/>
        </a:prstGeom>
        <a:solidFill>
          <a:schemeClr val="accent5">
            <a:hueOff val="11178319"/>
            <a:satOff val="-9634"/>
            <a:lumOff val="1274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badi Extra Light"/>
            </a:rPr>
            <a:t>Which month has the highest amount of listings?</a:t>
          </a:r>
          <a:endParaRPr lang="en-US" sz="1700" kern="1200"/>
        </a:p>
      </dsp:txBody>
      <dsp:txXfrm>
        <a:off x="2159424" y="3216542"/>
        <a:ext cx="1962198" cy="11773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F3D53-0FDA-47B3-9360-FDE49E63CBBD}" type="datetimeFigureOut">
              <a:rPr lang="en-US"/>
              <a:t>4/9/2021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D6F5D-376F-4BB2-AC8C-571F5985792B}" type="slidenum">
              <a:rPr lang="en-US"/>
              <a:t>‹#›</a:t>
            </a:fld>
            <a:endParaRPr lang="en-US"/>
          </a:p>
        </p:txBody>
      </p:sp>
    </p:spTree>
    <p:extLst>
      <p:ext uri="{BB962C8B-B14F-4D97-AF65-F5344CB8AC3E}">
        <p14:creationId xmlns:p14="http://schemas.microsoft.com/office/powerpoint/2010/main" val="1100981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nSpc>
                <a:spcPct val="90000"/>
              </a:lnSpc>
              <a:spcBef>
                <a:spcPts val="1200"/>
              </a:spcBef>
              <a:buAutoNum type="arabicPeriod"/>
            </a:pPr>
            <a:r>
              <a:rPr lang="en-US" dirty="0"/>
              <a:t>Since 2008, guests and hosts have used Airbnb to expand on traveling possibilities and present a more unique, personalized way of experiencing the world. </a:t>
            </a:r>
            <a:r>
              <a:rPr lang="en-US" b="1" dirty="0"/>
              <a:t>Airbnb</a:t>
            </a:r>
            <a:r>
              <a:rPr lang="en-US" dirty="0"/>
              <a:t> has become one of the world’s largest marketplace for travelers to find suitable, reliable places to stay and things to do. </a:t>
            </a:r>
          </a:p>
          <a:p>
            <a:pPr marL="514350" indent="-514350">
              <a:lnSpc>
                <a:spcPct val="90000"/>
              </a:lnSpc>
              <a:spcBef>
                <a:spcPts val="1200"/>
              </a:spcBef>
              <a:buAutoNum type="arabicPeriod"/>
            </a:pPr>
            <a:r>
              <a:rPr lang="en-US" dirty="0"/>
              <a:t>Since </a:t>
            </a:r>
            <a:r>
              <a:rPr lang="en-US" b="1" dirty="0"/>
              <a:t>Airbnb</a:t>
            </a:r>
            <a:r>
              <a:rPr lang="en-US" dirty="0"/>
              <a:t> opening, they now offer over 7 million accommodations and </a:t>
            </a:r>
            <a:r>
              <a:rPr lang="en-US" b="1" dirty="0"/>
              <a:t>50,000</a:t>
            </a:r>
            <a:r>
              <a:rPr lang="en-US" dirty="0"/>
              <a:t> unique activities, all powered through local entrepreneurs and hosts. We are interested in the hotels and places to start our business in New York City as an Airbnb host, so we found the dataset which describes the listing activity and metrics in NYC, NY for 2019 and 2020.  </a:t>
            </a:r>
          </a:p>
        </p:txBody>
      </p:sp>
      <p:sp>
        <p:nvSpPr>
          <p:cNvPr id="4" name="Slide Number Placeholder 3"/>
          <p:cNvSpPr>
            <a:spLocks noGrp="1"/>
          </p:cNvSpPr>
          <p:nvPr>
            <p:ph type="sldNum" sz="quarter" idx="5"/>
          </p:nvPr>
        </p:nvSpPr>
        <p:spPr/>
        <p:txBody>
          <a:bodyPr/>
          <a:lstStyle/>
          <a:p>
            <a:fld id="{859D6F5D-376F-4BB2-AC8C-571F5985792B}" type="slidenum">
              <a:rPr lang="en-US"/>
              <a:t>2</a:t>
            </a:fld>
            <a:endParaRPr lang="en-US"/>
          </a:p>
        </p:txBody>
      </p:sp>
    </p:spTree>
    <p:extLst>
      <p:ext uri="{BB962C8B-B14F-4D97-AF65-F5344CB8AC3E}">
        <p14:creationId xmlns:p14="http://schemas.microsoft.com/office/powerpoint/2010/main" val="89162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first 2 questions are an overview of NYC. 3 and 4 are going into the specifics of room types. 5 and 6 are doing a time series analysis, how the </a:t>
            </a:r>
            <a:r>
              <a:rPr lang="en-US" err="1">
                <a:cs typeface="Calibri"/>
              </a:rPr>
              <a:t>airbnb</a:t>
            </a:r>
            <a:r>
              <a:rPr lang="en-US">
                <a:cs typeface="Calibri"/>
              </a:rPr>
              <a:t> situation changed throughout 2019 and 2020.</a:t>
            </a:r>
          </a:p>
        </p:txBody>
      </p:sp>
      <p:sp>
        <p:nvSpPr>
          <p:cNvPr id="4" name="Slide Number Placeholder 3"/>
          <p:cNvSpPr>
            <a:spLocks noGrp="1"/>
          </p:cNvSpPr>
          <p:nvPr>
            <p:ph type="sldNum" sz="quarter" idx="5"/>
          </p:nvPr>
        </p:nvSpPr>
        <p:spPr/>
        <p:txBody>
          <a:bodyPr/>
          <a:lstStyle/>
          <a:p>
            <a:fld id="{859D6F5D-376F-4BB2-AC8C-571F5985792B}" type="slidenum">
              <a:rPr lang="en-US"/>
              <a:t>6</a:t>
            </a:fld>
            <a:endParaRPr lang="en-US"/>
          </a:p>
        </p:txBody>
      </p:sp>
    </p:spTree>
    <p:extLst>
      <p:ext uri="{BB962C8B-B14F-4D97-AF65-F5344CB8AC3E}">
        <p14:creationId xmlns:p14="http://schemas.microsoft.com/office/powerpoint/2010/main" val="2323029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will be focusing on room type and their effect on demand and prices. There are four different room types AIRBNB users can select: entire home/apartment, hotel room, private room, or shared room. </a:t>
            </a:r>
          </a:p>
          <a:p>
            <a:endParaRPr lang="en-US">
              <a:cs typeface="Calibri"/>
            </a:endParaRPr>
          </a:p>
          <a:p>
            <a:r>
              <a:rPr lang="en-US"/>
              <a:t>Our first analysis ask which room types are most popular in each neighborhood group (Bronx, Brooklyn, Manhattan, Queens, and Staten Island). To find this out, we selected the neighborhood groups, listing type (which is room type), and counted the days available from the Listing table and the Location table and you can see the results from the query there. </a:t>
            </a:r>
            <a:endParaRPr lang="en-US">
              <a:cs typeface="Calibri"/>
            </a:endParaRPr>
          </a:p>
          <a:p>
            <a:endParaRPr lang="en-US">
              <a:cs typeface="Calibri"/>
            </a:endParaRPr>
          </a:p>
          <a:p>
            <a:r>
              <a:rPr lang="en-US"/>
              <a:t>We found that in Bronx, shared rooms were the least readily available, therefore the most rented out; Brooklyn, shared rooms were also the least readily available; Manhattan, hotel rooms were the least readily available; Queens, shared rooms were the least readily available, and in Staten Island (it’s a little hard to see) but shared rooms were the least readily available to users (only by like 2 points). </a:t>
            </a:r>
          </a:p>
        </p:txBody>
      </p:sp>
      <p:sp>
        <p:nvSpPr>
          <p:cNvPr id="4" name="Slide Number Placeholder 3"/>
          <p:cNvSpPr>
            <a:spLocks noGrp="1"/>
          </p:cNvSpPr>
          <p:nvPr>
            <p:ph type="sldNum" sz="quarter" idx="5"/>
          </p:nvPr>
        </p:nvSpPr>
        <p:spPr/>
        <p:txBody>
          <a:bodyPr/>
          <a:lstStyle/>
          <a:p>
            <a:fld id="{859D6F5D-376F-4BB2-AC8C-571F5985792B}" type="slidenum">
              <a:rPr lang="en-US"/>
              <a:t>11</a:t>
            </a:fld>
            <a:endParaRPr lang="en-US"/>
          </a:p>
        </p:txBody>
      </p:sp>
    </p:spTree>
    <p:extLst>
      <p:ext uri="{BB962C8B-B14F-4D97-AF65-F5344CB8AC3E}">
        <p14:creationId xmlns:p14="http://schemas.microsoft.com/office/powerpoint/2010/main" val="1253571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will be focusing on room type and their effect on demand and prices. There are four different room types AIRBNB users can select: entire home/apartment, hotel room, private room, or shared room. </a:t>
            </a:r>
          </a:p>
          <a:p>
            <a:endParaRPr lang="en-US"/>
          </a:p>
          <a:p>
            <a:r>
              <a:rPr lang="en-US"/>
              <a:t>Our first analysis ask which room types are most popular in each neighborhood group (Bronx, Brooklyn, Manhattan, Queens, and Staten Island). To find this out, we selected the neighborhood groups, listing type (which is room type), and counted the days available from the Listing table and the Location table and you can see the results from the query there. </a:t>
            </a:r>
          </a:p>
          <a:p>
            <a:endParaRPr lang="en-US">
              <a:cs typeface="Calibri" panose="020F0502020204030204"/>
            </a:endParaRPr>
          </a:p>
          <a:p>
            <a:r>
              <a:rPr lang="en-US"/>
              <a:t>We found that in Bronx, shared rooms were the least readily available, therefore the most rented out; Brooklyn, shared rooms were also the least readily available; Manhattan, hotel rooms were the least readily available; Queens, shared rooms were the least readily available, and in Staten Island (it’s a little hard to see) but shared rooms were the least readily available to users (only by like 2 points). </a:t>
            </a:r>
          </a:p>
        </p:txBody>
      </p:sp>
      <p:sp>
        <p:nvSpPr>
          <p:cNvPr id="4" name="Slide Number Placeholder 3"/>
          <p:cNvSpPr>
            <a:spLocks noGrp="1"/>
          </p:cNvSpPr>
          <p:nvPr>
            <p:ph type="sldNum" sz="quarter" idx="5"/>
          </p:nvPr>
        </p:nvSpPr>
        <p:spPr/>
        <p:txBody>
          <a:bodyPr/>
          <a:lstStyle/>
          <a:p>
            <a:fld id="{859D6F5D-376F-4BB2-AC8C-571F5985792B}" type="slidenum">
              <a:rPr lang="en-US"/>
              <a:t>12</a:t>
            </a:fld>
            <a:endParaRPr lang="en-US"/>
          </a:p>
        </p:txBody>
      </p:sp>
    </p:spTree>
    <p:extLst>
      <p:ext uri="{BB962C8B-B14F-4D97-AF65-F5344CB8AC3E}">
        <p14:creationId xmlns:p14="http://schemas.microsoft.com/office/powerpoint/2010/main" val="272050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second question then ask what the average price of each room type in each neighborhood is. To figure this out, we selected neighborhood groups, listing types or room type, and the average of the listing price and saved it as the variable (AVG_ROOM_PRICE). You can see the results here in the query. </a:t>
            </a:r>
          </a:p>
          <a:p>
            <a:endParaRPr lang="en-US"/>
          </a:p>
          <a:p>
            <a:r>
              <a:rPr lang="en-US"/>
              <a:t>We found it interesting that Manhattan had the highest average price in all the room types out of all the neighborhoods. We hypothesis that this may be because of the high level of tourism in Manhattan vs the more residential areas of the Bronx, Brooklyn, Queens, and Staten Island. Manhattan is often referred to as “the City” and is often described as the cultural, financial, media, and entertainment capital of the world. </a:t>
            </a:r>
          </a:p>
        </p:txBody>
      </p:sp>
      <p:sp>
        <p:nvSpPr>
          <p:cNvPr id="4" name="Slide Number Placeholder 3"/>
          <p:cNvSpPr>
            <a:spLocks noGrp="1"/>
          </p:cNvSpPr>
          <p:nvPr>
            <p:ph type="sldNum" sz="quarter" idx="5"/>
          </p:nvPr>
        </p:nvSpPr>
        <p:spPr/>
        <p:txBody>
          <a:bodyPr/>
          <a:lstStyle/>
          <a:p>
            <a:fld id="{859D6F5D-376F-4BB2-AC8C-571F5985792B}" type="slidenum">
              <a:rPr lang="en-US"/>
              <a:t>13</a:t>
            </a:fld>
            <a:endParaRPr lang="en-US"/>
          </a:p>
        </p:txBody>
      </p:sp>
    </p:spTree>
    <p:extLst>
      <p:ext uri="{BB962C8B-B14F-4D97-AF65-F5344CB8AC3E}">
        <p14:creationId xmlns:p14="http://schemas.microsoft.com/office/powerpoint/2010/main" val="3010397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second question then ask what the average price of each room type in each neighborhood is. To figure this out, we selected neighborhood groups, listing types or room type, and the average of the listing price and saved it as the variable (AVG_ROOM_PRICE). You can see the results here in the query. </a:t>
            </a:r>
          </a:p>
          <a:p>
            <a:endParaRPr lang="en-US">
              <a:cs typeface="Calibri"/>
            </a:endParaRPr>
          </a:p>
          <a:p>
            <a:r>
              <a:rPr lang="en-US"/>
              <a:t>We found it interesting that Manhattan had the highest average price in all the room types out of all the neighborhoods. We hypothesis that this may be because of the high level of tourism in Manhattan vs the more residential areas of the Bronx, Brooklyn, Queens, and Staten Island. Manhattan is often referred to as “the City” and is often described as the cultural, financial, media, and entertainment capital of the world. </a:t>
            </a:r>
            <a:endParaRPr lang="en-US">
              <a:cs typeface="Calibri"/>
            </a:endParaRPr>
          </a:p>
        </p:txBody>
      </p:sp>
      <p:sp>
        <p:nvSpPr>
          <p:cNvPr id="4" name="Slide Number Placeholder 3"/>
          <p:cNvSpPr>
            <a:spLocks noGrp="1"/>
          </p:cNvSpPr>
          <p:nvPr>
            <p:ph type="sldNum" sz="quarter" idx="5"/>
          </p:nvPr>
        </p:nvSpPr>
        <p:spPr/>
        <p:txBody>
          <a:bodyPr/>
          <a:lstStyle/>
          <a:p>
            <a:fld id="{859D6F5D-376F-4BB2-AC8C-571F5985792B}" type="slidenum">
              <a:rPr lang="en-US"/>
              <a:t>14</a:t>
            </a:fld>
            <a:endParaRPr lang="en-US"/>
          </a:p>
        </p:txBody>
      </p:sp>
    </p:spTree>
    <p:extLst>
      <p:ext uri="{BB962C8B-B14F-4D97-AF65-F5344CB8AC3E}">
        <p14:creationId xmlns:p14="http://schemas.microsoft.com/office/powerpoint/2010/main" val="375051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Overall the average price in 2019 is stable, hovering around $120 - $140, aside from the holiday season.</a:t>
            </a:r>
          </a:p>
          <a:p>
            <a:r>
              <a:rPr lang="en-US">
                <a:cs typeface="Calibri"/>
              </a:rPr>
              <a:t>- Comparing May to August from 2019 to 2020, we can see that the average price in 2020 is lower than 2019 because of the low demand caused by the pandemic, plus New York was particularly hard </a:t>
            </a:r>
            <a:r>
              <a:rPr lang="en-US" err="1">
                <a:cs typeface="Calibri"/>
              </a:rPr>
              <a:t>hitted</a:t>
            </a:r>
            <a:r>
              <a:rPr lang="en-US">
                <a:cs typeface="Calibri"/>
              </a:rPr>
              <a:t>.</a:t>
            </a:r>
          </a:p>
        </p:txBody>
      </p:sp>
      <p:sp>
        <p:nvSpPr>
          <p:cNvPr id="4" name="Slide Number Placeholder 3"/>
          <p:cNvSpPr>
            <a:spLocks noGrp="1"/>
          </p:cNvSpPr>
          <p:nvPr>
            <p:ph type="sldNum" sz="quarter" idx="5"/>
          </p:nvPr>
        </p:nvSpPr>
        <p:spPr/>
        <p:txBody>
          <a:bodyPr/>
          <a:lstStyle/>
          <a:p>
            <a:fld id="{859D6F5D-376F-4BB2-AC8C-571F5985792B}" type="slidenum">
              <a:rPr lang="en-US"/>
              <a:t>16</a:t>
            </a:fld>
            <a:endParaRPr lang="en-US"/>
          </a:p>
        </p:txBody>
      </p:sp>
    </p:spTree>
    <p:extLst>
      <p:ext uri="{BB962C8B-B14F-4D97-AF65-F5344CB8AC3E}">
        <p14:creationId xmlns:p14="http://schemas.microsoft.com/office/powerpoint/2010/main" val="2966645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 number of listings start increasing from around April and May because summer is approaching and New York is one of the most popular spots for summer vacation. Property owner are seizing the opportunity to post as much listings as they can.</a:t>
            </a:r>
          </a:p>
          <a:p>
            <a:r>
              <a:rPr lang="en-US">
                <a:cs typeface="Calibri"/>
              </a:rPr>
              <a:t>- The lowest point is actually in November, right before Christmas. </a:t>
            </a:r>
          </a:p>
        </p:txBody>
      </p:sp>
      <p:sp>
        <p:nvSpPr>
          <p:cNvPr id="4" name="Slide Number Placeholder 3"/>
          <p:cNvSpPr>
            <a:spLocks noGrp="1"/>
          </p:cNvSpPr>
          <p:nvPr>
            <p:ph type="sldNum" sz="quarter" idx="5"/>
          </p:nvPr>
        </p:nvSpPr>
        <p:spPr/>
        <p:txBody>
          <a:bodyPr/>
          <a:lstStyle/>
          <a:p>
            <a:fld id="{859D6F5D-376F-4BB2-AC8C-571F5985792B}" type="slidenum">
              <a:rPr lang="en-US"/>
              <a:t>18</a:t>
            </a:fld>
            <a:endParaRPr lang="en-US"/>
          </a:p>
        </p:txBody>
      </p:sp>
    </p:spTree>
    <p:extLst>
      <p:ext uri="{BB962C8B-B14F-4D97-AF65-F5344CB8AC3E}">
        <p14:creationId xmlns:p14="http://schemas.microsoft.com/office/powerpoint/2010/main" val="194187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photographyunfolded.com</a:t>
            </a:r>
            <a:r>
              <a:rPr lang="en-US"/>
              <a:t>/2018/11/27/the-best-cityscapes-in-new-</a:t>
            </a:r>
            <a:r>
              <a:rPr lang="en-US" err="1"/>
              <a:t>york</a:t>
            </a:r>
            <a:r>
              <a:rPr lang="en-US"/>
              <a:t>-city/</a:t>
            </a:r>
          </a:p>
        </p:txBody>
      </p:sp>
      <p:sp>
        <p:nvSpPr>
          <p:cNvPr id="4" name="Slide Number Placeholder 3"/>
          <p:cNvSpPr>
            <a:spLocks noGrp="1"/>
          </p:cNvSpPr>
          <p:nvPr>
            <p:ph type="sldNum" sz="quarter" idx="5"/>
          </p:nvPr>
        </p:nvSpPr>
        <p:spPr/>
        <p:txBody>
          <a:bodyPr/>
          <a:lstStyle/>
          <a:p>
            <a:fld id="{859D6F5D-376F-4BB2-AC8C-571F5985792B}" type="slidenum">
              <a:rPr lang="en-US" smtClean="0"/>
              <a:t>19</a:t>
            </a:fld>
            <a:endParaRPr lang="en-US"/>
          </a:p>
        </p:txBody>
      </p:sp>
    </p:spTree>
    <p:extLst>
      <p:ext uri="{BB962C8B-B14F-4D97-AF65-F5344CB8AC3E}">
        <p14:creationId xmlns:p14="http://schemas.microsoft.com/office/powerpoint/2010/main" val="87640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804516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4/9/2021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34222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4/9/2021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9346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36492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91901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4/9/2021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655288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4/9/2021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5315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4/9/2021</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299840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077784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4/9/2021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28579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4/9/2021</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96444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4/9/2021</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767285734"/>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kaggle.com/dgomonov/new-york-city-airbnb-open-data" TargetMode="External"/><Relationship Id="rId1" Type="http://schemas.openxmlformats.org/officeDocument/2006/relationships/slideLayout" Target="../slideLayouts/slideLayout9.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ridge over a body of water with a city in the background&#10;&#10;Description automatically generated">
            <a:extLst>
              <a:ext uri="{FF2B5EF4-FFF2-40B4-BE49-F238E27FC236}">
                <a16:creationId xmlns:a16="http://schemas.microsoft.com/office/drawing/2014/main" id="{0E493CA3-1A19-3F44-A97F-A262B9AE8CF5}"/>
              </a:ext>
            </a:extLst>
          </p:cNvPr>
          <p:cNvPicPr>
            <a:picLocks noChangeAspect="1"/>
          </p:cNvPicPr>
          <p:nvPr/>
        </p:nvPicPr>
        <p:blipFill rotWithShape="1">
          <a:blip r:embed="rId2"/>
          <a:srcRect l="5111" r="5110" b="-1"/>
          <a:stretch/>
        </p:blipFill>
        <p:spPr>
          <a:xfrm>
            <a:off x="20" y="10"/>
            <a:ext cx="12191980" cy="685798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EC75173A-78C2-304D-98CE-ECBF9330DC00}"/>
              </a:ext>
            </a:extLst>
          </p:cNvPr>
          <p:cNvSpPr>
            <a:spLocks noGrp="1"/>
          </p:cNvSpPr>
          <p:nvPr>
            <p:ph type="ctrTitle"/>
          </p:nvPr>
        </p:nvSpPr>
        <p:spPr>
          <a:xfrm>
            <a:off x="1051918" y="1199835"/>
            <a:ext cx="5450542" cy="2430512"/>
          </a:xfrm>
        </p:spPr>
        <p:txBody>
          <a:bodyPr anchor="b">
            <a:normAutofit/>
          </a:bodyPr>
          <a:lstStyle/>
          <a:p>
            <a:r>
              <a:rPr lang="en-US" b="1">
                <a:solidFill>
                  <a:srgbClr val="FFFFFF"/>
                </a:solidFill>
                <a:latin typeface="Abadi Extra Light"/>
              </a:rPr>
              <a:t>Airbnb </a:t>
            </a:r>
            <a:br>
              <a:rPr lang="en-US" b="1">
                <a:latin typeface="Abadi Extra Light"/>
              </a:rPr>
            </a:br>
            <a:r>
              <a:rPr lang="en-US" b="1">
                <a:solidFill>
                  <a:srgbClr val="FFFFFF"/>
                </a:solidFill>
                <a:latin typeface="Abadi Extra Light"/>
              </a:rPr>
              <a:t>In New York</a:t>
            </a:r>
            <a:r>
              <a:rPr lang="zh-CN" altLang="en-US" b="1">
                <a:solidFill>
                  <a:srgbClr val="FFFFFF"/>
                </a:solidFill>
                <a:latin typeface="Abadi Extra Light"/>
                <a:ea typeface="幼圆"/>
              </a:rPr>
              <a:t> </a:t>
            </a:r>
            <a:r>
              <a:rPr lang="en-US" altLang="zh-CN" b="1">
                <a:solidFill>
                  <a:srgbClr val="FFFFFF"/>
                </a:solidFill>
                <a:latin typeface="Abadi Extra Light"/>
                <a:ea typeface="幼圆"/>
              </a:rPr>
              <a:t>City</a:t>
            </a:r>
            <a:endParaRPr lang="en-US" b="1">
              <a:solidFill>
                <a:srgbClr val="FFFFFF"/>
              </a:solidFill>
              <a:latin typeface="Abadi Extra Light"/>
              <a:ea typeface="幼圆"/>
            </a:endParaRPr>
          </a:p>
        </p:txBody>
      </p:sp>
      <p:sp>
        <p:nvSpPr>
          <p:cNvPr id="3" name="Subtitle 2">
            <a:extLst>
              <a:ext uri="{FF2B5EF4-FFF2-40B4-BE49-F238E27FC236}">
                <a16:creationId xmlns:a16="http://schemas.microsoft.com/office/drawing/2014/main" id="{7A9DD03F-113D-AD4B-A6BD-1FA7FE5609AA}"/>
              </a:ext>
            </a:extLst>
          </p:cNvPr>
          <p:cNvSpPr>
            <a:spLocks noGrp="1"/>
          </p:cNvSpPr>
          <p:nvPr>
            <p:ph type="subTitle" idx="1"/>
          </p:nvPr>
        </p:nvSpPr>
        <p:spPr>
          <a:xfrm>
            <a:off x="1055192" y="3791705"/>
            <a:ext cx="7315200" cy="914400"/>
          </a:xfrm>
        </p:spPr>
        <p:txBody>
          <a:bodyPr>
            <a:normAutofit/>
          </a:bodyPr>
          <a:lstStyle/>
          <a:p>
            <a:pPr>
              <a:spcAft>
                <a:spcPts val="600"/>
              </a:spcAft>
            </a:pPr>
            <a:r>
              <a:rPr lang="en-US" b="1" i="1">
                <a:solidFill>
                  <a:srgbClr val="FFFFFF"/>
                </a:solidFill>
                <a:latin typeface="Abadi Extra Light"/>
                <a:cs typeface="Times New Roman"/>
              </a:rPr>
              <a:t>Group 10: </a:t>
            </a:r>
            <a:r>
              <a:rPr lang="en-US" b="1">
                <a:solidFill>
                  <a:srgbClr val="FFFFFF"/>
                </a:solidFill>
                <a:latin typeface="Abadi Extra Light"/>
                <a:cs typeface="Times New Roman"/>
              </a:rPr>
              <a:t>Ruiqi Xie, Jeffrey Chan, Cindy Huang</a:t>
            </a:r>
          </a:p>
        </p:txBody>
      </p:sp>
    </p:spTree>
    <p:extLst>
      <p:ext uri="{BB962C8B-B14F-4D97-AF65-F5344CB8AC3E}">
        <p14:creationId xmlns:p14="http://schemas.microsoft.com/office/powerpoint/2010/main" val="3016612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130E94B5-6B03-4C6D-A886-D92083B3E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7B8231-6339-4326-9EE6-D2F78558E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7974"/>
            <a:ext cx="11707367" cy="25380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3F43372-1792-3F41-AEF3-BB7D38C726BF}"/>
              </a:ext>
            </a:extLst>
          </p:cNvPr>
          <p:cNvSpPr>
            <a:spLocks noGrp="1"/>
          </p:cNvSpPr>
          <p:nvPr>
            <p:ph type="title"/>
          </p:nvPr>
        </p:nvSpPr>
        <p:spPr>
          <a:xfrm>
            <a:off x="1069848" y="3908245"/>
            <a:ext cx="10210862" cy="1326227"/>
          </a:xfrm>
        </p:spPr>
        <p:txBody>
          <a:bodyPr vert="horz" lIns="91440" tIns="45720" rIns="91440" bIns="45720" rtlCol="0" anchor="b">
            <a:normAutofit/>
          </a:bodyPr>
          <a:lstStyle/>
          <a:p>
            <a:r>
              <a:rPr lang="en-US" sz="4400" b="1" spc="-100">
                <a:latin typeface="Abadi Extra Light"/>
              </a:rPr>
              <a:t>Problem 2</a:t>
            </a:r>
          </a:p>
        </p:txBody>
      </p:sp>
      <p:sp>
        <p:nvSpPr>
          <p:cNvPr id="4" name="Text Placeholder 3">
            <a:extLst>
              <a:ext uri="{FF2B5EF4-FFF2-40B4-BE49-F238E27FC236}">
                <a16:creationId xmlns:a16="http://schemas.microsoft.com/office/drawing/2014/main" id="{47CDAA45-2671-1041-9541-10312DA529D2}"/>
              </a:ext>
            </a:extLst>
          </p:cNvPr>
          <p:cNvSpPr>
            <a:spLocks noGrp="1"/>
          </p:cNvSpPr>
          <p:nvPr>
            <p:ph type="body" sz="half" idx="2"/>
          </p:nvPr>
        </p:nvSpPr>
        <p:spPr>
          <a:xfrm>
            <a:off x="1100014" y="5234473"/>
            <a:ext cx="10180696" cy="667414"/>
          </a:xfrm>
        </p:spPr>
        <p:txBody>
          <a:bodyPr vert="horz" lIns="91440" tIns="45720" rIns="91440" bIns="45720" rtlCol="0" anchor="t">
            <a:normAutofit/>
          </a:bodyPr>
          <a:lstStyle/>
          <a:p>
            <a:pPr>
              <a:lnSpc>
                <a:spcPct val="90000"/>
              </a:lnSpc>
            </a:pPr>
            <a:r>
              <a:rPr lang="en-US" sz="2800">
                <a:solidFill>
                  <a:schemeClr val="accent1">
                    <a:lumMod val="20000"/>
                    <a:lumOff val="80000"/>
                  </a:schemeClr>
                </a:solidFill>
                <a:latin typeface="Abadi Extra Light"/>
              </a:rPr>
              <a:t>Which neighborhood group has the highest average price of listings?</a:t>
            </a:r>
          </a:p>
        </p:txBody>
      </p:sp>
      <p:pic>
        <p:nvPicPr>
          <p:cNvPr id="7" name="Picture 7" descr="Chart, bar chart&#10;&#10;Description automatically generated">
            <a:extLst>
              <a:ext uri="{FF2B5EF4-FFF2-40B4-BE49-F238E27FC236}">
                <a16:creationId xmlns:a16="http://schemas.microsoft.com/office/drawing/2014/main" id="{39832391-8C60-4312-85A7-50D343694649}"/>
              </a:ext>
            </a:extLst>
          </p:cNvPr>
          <p:cNvPicPr>
            <a:picLocks noGrp="1" noChangeAspect="1"/>
          </p:cNvPicPr>
          <p:nvPr>
            <p:ph idx="1"/>
          </p:nvPr>
        </p:nvPicPr>
        <p:blipFill>
          <a:blip r:embed="rId2"/>
          <a:stretch>
            <a:fillRect/>
          </a:stretch>
        </p:blipFill>
        <p:spPr>
          <a:xfrm>
            <a:off x="104967" y="261929"/>
            <a:ext cx="11844445" cy="3039562"/>
          </a:xfrm>
          <a:prstGeom prst="rect">
            <a:avLst/>
          </a:prstGeom>
        </p:spPr>
      </p:pic>
    </p:spTree>
    <p:extLst>
      <p:ext uri="{BB962C8B-B14F-4D97-AF65-F5344CB8AC3E}">
        <p14:creationId xmlns:p14="http://schemas.microsoft.com/office/powerpoint/2010/main" val="141142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3372-1792-3F41-AEF3-BB7D38C726BF}"/>
              </a:ext>
            </a:extLst>
          </p:cNvPr>
          <p:cNvSpPr>
            <a:spLocks noGrp="1"/>
          </p:cNvSpPr>
          <p:nvPr>
            <p:ph type="title"/>
          </p:nvPr>
        </p:nvSpPr>
        <p:spPr>
          <a:xfrm>
            <a:off x="139491" y="963705"/>
            <a:ext cx="2744993" cy="620358"/>
          </a:xfrm>
        </p:spPr>
        <p:txBody>
          <a:bodyPr/>
          <a:lstStyle/>
          <a:p>
            <a:r>
              <a:rPr lang="en-US" b="1">
                <a:latin typeface="Abadi Extra Light"/>
              </a:rPr>
              <a:t>Problem 3</a:t>
            </a:r>
          </a:p>
        </p:txBody>
      </p:sp>
      <p:pic>
        <p:nvPicPr>
          <p:cNvPr id="8" name="Picture 8" descr="Table&#10;&#10;Description automatically generated">
            <a:extLst>
              <a:ext uri="{FF2B5EF4-FFF2-40B4-BE49-F238E27FC236}">
                <a16:creationId xmlns:a16="http://schemas.microsoft.com/office/drawing/2014/main" id="{4B9D2F6C-E6A9-4457-9192-511FA7D4F932}"/>
              </a:ext>
            </a:extLst>
          </p:cNvPr>
          <p:cNvPicPr>
            <a:picLocks noGrp="1" noChangeAspect="1"/>
          </p:cNvPicPr>
          <p:nvPr>
            <p:ph idx="1"/>
          </p:nvPr>
        </p:nvPicPr>
        <p:blipFill>
          <a:blip r:embed="rId3"/>
          <a:stretch>
            <a:fillRect/>
          </a:stretch>
        </p:blipFill>
        <p:spPr>
          <a:xfrm>
            <a:off x="3677542" y="581493"/>
            <a:ext cx="7909569" cy="5695015"/>
          </a:xfrm>
        </p:spPr>
      </p:pic>
      <p:sp>
        <p:nvSpPr>
          <p:cNvPr id="4" name="Text Placeholder 3">
            <a:extLst>
              <a:ext uri="{FF2B5EF4-FFF2-40B4-BE49-F238E27FC236}">
                <a16:creationId xmlns:a16="http://schemas.microsoft.com/office/drawing/2014/main" id="{47CDAA45-2671-1041-9541-10312DA529D2}"/>
              </a:ext>
            </a:extLst>
          </p:cNvPr>
          <p:cNvSpPr>
            <a:spLocks noGrp="1"/>
          </p:cNvSpPr>
          <p:nvPr>
            <p:ph type="body" sz="half" idx="2"/>
          </p:nvPr>
        </p:nvSpPr>
        <p:spPr>
          <a:xfrm>
            <a:off x="140746" y="1947732"/>
            <a:ext cx="3200400" cy="2951480"/>
          </a:xfrm>
        </p:spPr>
        <p:txBody>
          <a:bodyPr vert="horz" lIns="91440" tIns="45720" rIns="91440" bIns="45720" rtlCol="0" anchor="t">
            <a:normAutofit/>
          </a:bodyPr>
          <a:lstStyle/>
          <a:p>
            <a:r>
              <a:rPr lang="en-US" sz="2400">
                <a:latin typeface="Abadi Extra Light"/>
                <a:ea typeface="+mn-lt"/>
                <a:cs typeface="+mn-lt"/>
              </a:rPr>
              <a:t>Which room type is the most popular in each neighborhood group?</a:t>
            </a:r>
            <a:endParaRPr lang="en-US" sz="2400">
              <a:latin typeface="Abadi Extra Light"/>
            </a:endParaRPr>
          </a:p>
        </p:txBody>
      </p:sp>
    </p:spTree>
    <p:extLst>
      <p:ext uri="{BB962C8B-B14F-4D97-AF65-F5344CB8AC3E}">
        <p14:creationId xmlns:p14="http://schemas.microsoft.com/office/powerpoint/2010/main" val="966802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D3DD5-3575-427C-863E-20F1F191BB30}"/>
              </a:ext>
            </a:extLst>
          </p:cNvPr>
          <p:cNvSpPr>
            <a:spLocks noGrp="1"/>
          </p:cNvSpPr>
          <p:nvPr>
            <p:ph type="title"/>
          </p:nvPr>
        </p:nvSpPr>
        <p:spPr>
          <a:xfrm>
            <a:off x="103632" y="865094"/>
            <a:ext cx="2789817" cy="745864"/>
          </a:xfrm>
        </p:spPr>
        <p:txBody>
          <a:bodyPr/>
          <a:lstStyle/>
          <a:p>
            <a:r>
              <a:rPr lang="en-US" b="1">
                <a:latin typeface="Abadi Extra Light"/>
                <a:ea typeface="+mj-lt"/>
                <a:cs typeface="+mj-lt"/>
              </a:rPr>
              <a:t>Problem 3</a:t>
            </a:r>
          </a:p>
        </p:txBody>
      </p:sp>
      <p:pic>
        <p:nvPicPr>
          <p:cNvPr id="8" name="Picture 8" descr="Chart, bar chart&#10;&#10;Description automatically generated">
            <a:extLst>
              <a:ext uri="{FF2B5EF4-FFF2-40B4-BE49-F238E27FC236}">
                <a16:creationId xmlns:a16="http://schemas.microsoft.com/office/drawing/2014/main" id="{62C9E462-BACA-4BDB-B541-8038E4E51CD6}"/>
              </a:ext>
            </a:extLst>
          </p:cNvPr>
          <p:cNvPicPr>
            <a:picLocks noGrp="1" noChangeAspect="1"/>
          </p:cNvPicPr>
          <p:nvPr>
            <p:ph idx="1"/>
          </p:nvPr>
        </p:nvPicPr>
        <p:blipFill>
          <a:blip r:embed="rId3"/>
          <a:stretch>
            <a:fillRect/>
          </a:stretch>
        </p:blipFill>
        <p:spPr>
          <a:xfrm>
            <a:off x="4141241" y="447022"/>
            <a:ext cx="7125603" cy="5963957"/>
          </a:xfrm>
        </p:spPr>
      </p:pic>
      <p:sp>
        <p:nvSpPr>
          <p:cNvPr id="4" name="Text Placeholder 3">
            <a:extLst>
              <a:ext uri="{FF2B5EF4-FFF2-40B4-BE49-F238E27FC236}">
                <a16:creationId xmlns:a16="http://schemas.microsoft.com/office/drawing/2014/main" id="{FDF61D17-C5D7-47BC-9D8E-E79C4627028B}"/>
              </a:ext>
            </a:extLst>
          </p:cNvPr>
          <p:cNvSpPr>
            <a:spLocks noGrp="1"/>
          </p:cNvSpPr>
          <p:nvPr>
            <p:ph type="body" sz="half" idx="2"/>
          </p:nvPr>
        </p:nvSpPr>
        <p:spPr>
          <a:xfrm>
            <a:off x="99209" y="1910931"/>
            <a:ext cx="3463553" cy="3291840"/>
          </a:xfrm>
        </p:spPr>
        <p:txBody>
          <a:bodyPr vert="horz" lIns="91440" tIns="45720" rIns="91440" bIns="45720" rtlCol="0" anchor="t">
            <a:normAutofit/>
          </a:bodyPr>
          <a:lstStyle/>
          <a:p>
            <a:r>
              <a:rPr lang="en-US" sz="2400">
                <a:solidFill>
                  <a:schemeClr val="bg1"/>
                </a:solidFill>
                <a:latin typeface="Abadi Extra Light"/>
                <a:cs typeface="Arial"/>
              </a:rPr>
              <a:t>Which room types most popular in each neighborhood group?</a:t>
            </a:r>
            <a:endParaRPr lang="en-US" sz="2400">
              <a:solidFill>
                <a:schemeClr val="bg1"/>
              </a:solidFill>
              <a:latin typeface="Abadi Extra Light"/>
            </a:endParaRPr>
          </a:p>
        </p:txBody>
      </p:sp>
    </p:spTree>
    <p:extLst>
      <p:ext uri="{BB962C8B-B14F-4D97-AF65-F5344CB8AC3E}">
        <p14:creationId xmlns:p14="http://schemas.microsoft.com/office/powerpoint/2010/main" val="428487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A516-1511-B94B-9EFC-9E58E3DEA806}"/>
              </a:ext>
            </a:extLst>
          </p:cNvPr>
          <p:cNvSpPr>
            <a:spLocks noGrp="1"/>
          </p:cNvSpPr>
          <p:nvPr>
            <p:ph type="title"/>
          </p:nvPr>
        </p:nvSpPr>
        <p:spPr>
          <a:xfrm>
            <a:off x="148456" y="972670"/>
            <a:ext cx="2807746" cy="605119"/>
          </a:xfrm>
        </p:spPr>
        <p:txBody>
          <a:bodyPr/>
          <a:lstStyle/>
          <a:p>
            <a:r>
              <a:rPr lang="en-US" b="1">
                <a:latin typeface="Abadi Extra Light"/>
              </a:rPr>
              <a:t>Problem 4</a:t>
            </a:r>
          </a:p>
        </p:txBody>
      </p:sp>
      <p:pic>
        <p:nvPicPr>
          <p:cNvPr id="12" name="Picture 12" descr="Table&#10;&#10;Description automatically generated">
            <a:extLst>
              <a:ext uri="{FF2B5EF4-FFF2-40B4-BE49-F238E27FC236}">
                <a16:creationId xmlns:a16="http://schemas.microsoft.com/office/drawing/2014/main" id="{038D131F-1EF6-4B14-85E1-37DB18F7FC64}"/>
              </a:ext>
            </a:extLst>
          </p:cNvPr>
          <p:cNvPicPr>
            <a:picLocks noGrp="1" noChangeAspect="1"/>
          </p:cNvPicPr>
          <p:nvPr>
            <p:ph idx="1"/>
          </p:nvPr>
        </p:nvPicPr>
        <p:blipFill>
          <a:blip r:embed="rId3"/>
          <a:stretch>
            <a:fillRect/>
          </a:stretch>
        </p:blipFill>
        <p:spPr>
          <a:xfrm>
            <a:off x="3553386" y="970850"/>
            <a:ext cx="8148917" cy="4979055"/>
          </a:xfrm>
        </p:spPr>
      </p:pic>
      <p:sp>
        <p:nvSpPr>
          <p:cNvPr id="4" name="Text Placeholder 3">
            <a:extLst>
              <a:ext uri="{FF2B5EF4-FFF2-40B4-BE49-F238E27FC236}">
                <a16:creationId xmlns:a16="http://schemas.microsoft.com/office/drawing/2014/main" id="{92385C51-5F96-CA42-A834-375BF7D39FF5}"/>
              </a:ext>
            </a:extLst>
          </p:cNvPr>
          <p:cNvSpPr>
            <a:spLocks noGrp="1"/>
          </p:cNvSpPr>
          <p:nvPr>
            <p:ph type="body" sz="half" idx="2"/>
          </p:nvPr>
        </p:nvSpPr>
        <p:spPr>
          <a:xfrm>
            <a:off x="148456" y="1943549"/>
            <a:ext cx="3200400" cy="3291840"/>
          </a:xfrm>
        </p:spPr>
        <p:txBody>
          <a:bodyPr vert="horz" lIns="91440" tIns="45720" rIns="91440" bIns="45720" rtlCol="0" anchor="t">
            <a:normAutofit/>
          </a:bodyPr>
          <a:lstStyle/>
          <a:p>
            <a:r>
              <a:rPr lang="en-US" sz="2400">
                <a:latin typeface="Abadi Extra Light"/>
                <a:ea typeface="+mn-lt"/>
                <a:cs typeface="+mn-lt"/>
              </a:rPr>
              <a:t>What is the average price of each room type in each neighborhood group?</a:t>
            </a:r>
            <a:endParaRPr lang="en-US" sz="2400">
              <a:latin typeface="Abadi Extra Light"/>
            </a:endParaRPr>
          </a:p>
        </p:txBody>
      </p:sp>
    </p:spTree>
    <p:extLst>
      <p:ext uri="{BB962C8B-B14F-4D97-AF65-F5344CB8AC3E}">
        <p14:creationId xmlns:p14="http://schemas.microsoft.com/office/powerpoint/2010/main" val="2149414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E389-1A86-48D7-B93D-9FA13A1D5C9B}"/>
              </a:ext>
            </a:extLst>
          </p:cNvPr>
          <p:cNvSpPr>
            <a:spLocks noGrp="1"/>
          </p:cNvSpPr>
          <p:nvPr>
            <p:ph type="title"/>
          </p:nvPr>
        </p:nvSpPr>
        <p:spPr>
          <a:xfrm>
            <a:off x="102496" y="1129552"/>
            <a:ext cx="2727064" cy="584499"/>
          </a:xfrm>
        </p:spPr>
        <p:txBody>
          <a:bodyPr/>
          <a:lstStyle/>
          <a:p>
            <a:r>
              <a:rPr lang="en-US" b="1">
                <a:latin typeface="Abadi Extra Light"/>
                <a:ea typeface="+mj-lt"/>
                <a:cs typeface="+mj-lt"/>
              </a:rPr>
              <a:t>Problem 4</a:t>
            </a:r>
            <a:endParaRPr lang="en-US" b="1">
              <a:latin typeface="Abadi Extra Light"/>
            </a:endParaRPr>
          </a:p>
        </p:txBody>
      </p:sp>
      <p:pic>
        <p:nvPicPr>
          <p:cNvPr id="8" name="Picture 8">
            <a:extLst>
              <a:ext uri="{FF2B5EF4-FFF2-40B4-BE49-F238E27FC236}">
                <a16:creationId xmlns:a16="http://schemas.microsoft.com/office/drawing/2014/main" id="{ED91CC6E-3871-451C-82D6-81CF72ED096F}"/>
              </a:ext>
            </a:extLst>
          </p:cNvPr>
          <p:cNvPicPr>
            <a:picLocks noGrp="1" noChangeAspect="1"/>
          </p:cNvPicPr>
          <p:nvPr>
            <p:ph idx="1"/>
          </p:nvPr>
        </p:nvPicPr>
        <p:blipFill>
          <a:blip r:embed="rId3"/>
          <a:stretch>
            <a:fillRect/>
          </a:stretch>
        </p:blipFill>
        <p:spPr>
          <a:xfrm>
            <a:off x="3504604" y="1553470"/>
            <a:ext cx="8262170" cy="3733131"/>
          </a:xfrm>
        </p:spPr>
      </p:pic>
      <p:sp>
        <p:nvSpPr>
          <p:cNvPr id="4" name="Text Placeholder 3">
            <a:extLst>
              <a:ext uri="{FF2B5EF4-FFF2-40B4-BE49-F238E27FC236}">
                <a16:creationId xmlns:a16="http://schemas.microsoft.com/office/drawing/2014/main" id="{52380379-A142-4A98-A157-BC96EC0DA76E}"/>
              </a:ext>
            </a:extLst>
          </p:cNvPr>
          <p:cNvSpPr>
            <a:spLocks noGrp="1"/>
          </p:cNvSpPr>
          <p:nvPr>
            <p:ph type="body" sz="half" idx="2"/>
          </p:nvPr>
        </p:nvSpPr>
        <p:spPr>
          <a:xfrm>
            <a:off x="98612" y="2214282"/>
            <a:ext cx="3355490" cy="3437069"/>
          </a:xfrm>
        </p:spPr>
        <p:txBody>
          <a:bodyPr vert="horz" lIns="91440" tIns="45720" rIns="91440" bIns="45720" rtlCol="0" anchor="t">
            <a:normAutofit/>
          </a:bodyPr>
          <a:lstStyle/>
          <a:p>
            <a:r>
              <a:rPr lang="en-US" sz="2400">
                <a:latin typeface="Abadi Extra Light" panose="020F0302020204030204" pitchFamily="34" charset="0"/>
                <a:cs typeface="Abadi Extra Light" panose="020F0302020204030204" pitchFamily="34" charset="0"/>
              </a:rPr>
              <a:t>What is the average price of each room type in each neighborhood group?</a:t>
            </a:r>
            <a:endParaRPr lang="en-US" sz="2400">
              <a:latin typeface="Abadi Extra Light" panose="020F0302020204030204" pitchFamily="34" charset="0"/>
              <a:ea typeface="+mn-lt"/>
              <a:cs typeface="Abadi Extra Light" panose="020F0302020204030204" pitchFamily="34" charset="0"/>
            </a:endParaRPr>
          </a:p>
          <a:p>
            <a:endParaRPr lang="en-US">
              <a:cs typeface="Arial"/>
            </a:endParaRPr>
          </a:p>
        </p:txBody>
      </p:sp>
    </p:spTree>
    <p:extLst>
      <p:ext uri="{BB962C8B-B14F-4D97-AF65-F5344CB8AC3E}">
        <p14:creationId xmlns:p14="http://schemas.microsoft.com/office/powerpoint/2010/main" val="3295559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3EF4-5213-FE46-A1A6-9591F2B56A60}"/>
              </a:ext>
            </a:extLst>
          </p:cNvPr>
          <p:cNvSpPr>
            <a:spLocks noGrp="1"/>
          </p:cNvSpPr>
          <p:nvPr>
            <p:ph type="title"/>
          </p:nvPr>
        </p:nvSpPr>
        <p:spPr>
          <a:xfrm>
            <a:off x="148456" y="1214717"/>
            <a:ext cx="2655346" cy="620358"/>
          </a:xfrm>
        </p:spPr>
        <p:txBody>
          <a:bodyPr/>
          <a:lstStyle/>
          <a:p>
            <a:r>
              <a:rPr lang="en-US" b="1">
                <a:latin typeface="Abadi Extra Light"/>
              </a:rPr>
              <a:t>Problem 5</a:t>
            </a:r>
          </a:p>
        </p:txBody>
      </p:sp>
      <p:sp>
        <p:nvSpPr>
          <p:cNvPr id="4" name="Text Placeholder 3">
            <a:extLst>
              <a:ext uri="{FF2B5EF4-FFF2-40B4-BE49-F238E27FC236}">
                <a16:creationId xmlns:a16="http://schemas.microsoft.com/office/drawing/2014/main" id="{7476B580-CFE3-9A44-A724-C6FBCE8B2CD7}"/>
              </a:ext>
            </a:extLst>
          </p:cNvPr>
          <p:cNvSpPr>
            <a:spLocks noGrp="1"/>
          </p:cNvSpPr>
          <p:nvPr>
            <p:ph type="body" sz="half" idx="2"/>
          </p:nvPr>
        </p:nvSpPr>
        <p:spPr>
          <a:xfrm>
            <a:off x="148456" y="2294428"/>
            <a:ext cx="2834640" cy="1906972"/>
          </a:xfrm>
        </p:spPr>
        <p:txBody>
          <a:bodyPr vert="horz" lIns="91440" tIns="45720" rIns="91440" bIns="45720" rtlCol="0" anchor="t">
            <a:normAutofit/>
          </a:bodyPr>
          <a:lstStyle/>
          <a:p>
            <a:r>
              <a:rPr lang="en-US" sz="2400">
                <a:latin typeface="Abadi Extra Light" panose="020F0302020204030204" pitchFamily="34" charset="0"/>
                <a:cs typeface="Abadi Extra Light" panose="020F0302020204030204" pitchFamily="34" charset="0"/>
              </a:rPr>
              <a:t>How does the average monthly price change from 2019 to 2020?</a:t>
            </a:r>
          </a:p>
        </p:txBody>
      </p:sp>
      <p:pic>
        <p:nvPicPr>
          <p:cNvPr id="11" name="Picture 11" descr="Graphical user interface, text, application, email&#10;&#10;Description automatically generated">
            <a:extLst>
              <a:ext uri="{FF2B5EF4-FFF2-40B4-BE49-F238E27FC236}">
                <a16:creationId xmlns:a16="http://schemas.microsoft.com/office/drawing/2014/main" id="{7AF367BB-B8BE-4A07-AECC-DB3A9A4F9A21}"/>
              </a:ext>
            </a:extLst>
          </p:cNvPr>
          <p:cNvPicPr>
            <a:picLocks noChangeAspect="1"/>
          </p:cNvPicPr>
          <p:nvPr/>
        </p:nvPicPr>
        <p:blipFill>
          <a:blip r:embed="rId2"/>
          <a:stretch>
            <a:fillRect/>
          </a:stretch>
        </p:blipFill>
        <p:spPr>
          <a:xfrm>
            <a:off x="3550024" y="1627204"/>
            <a:ext cx="8166846" cy="3444737"/>
          </a:xfrm>
          <a:prstGeom prst="rect">
            <a:avLst/>
          </a:prstGeom>
        </p:spPr>
      </p:pic>
    </p:spTree>
    <p:extLst>
      <p:ext uri="{BB962C8B-B14F-4D97-AF65-F5344CB8AC3E}">
        <p14:creationId xmlns:p14="http://schemas.microsoft.com/office/powerpoint/2010/main" val="1744302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10" descr="Chart, line chart&#10;&#10;Description automatically generated">
            <a:extLst>
              <a:ext uri="{FF2B5EF4-FFF2-40B4-BE49-F238E27FC236}">
                <a16:creationId xmlns:a16="http://schemas.microsoft.com/office/drawing/2014/main" id="{A7FD0039-9664-4BB9-99F0-88BD1681BE68}"/>
              </a:ext>
            </a:extLst>
          </p:cNvPr>
          <p:cNvPicPr>
            <a:picLocks noChangeAspect="1"/>
          </p:cNvPicPr>
          <p:nvPr/>
        </p:nvPicPr>
        <p:blipFill>
          <a:blip r:embed="rId3"/>
          <a:stretch>
            <a:fillRect/>
          </a:stretch>
        </p:blipFill>
        <p:spPr>
          <a:xfrm>
            <a:off x="793895" y="140790"/>
            <a:ext cx="10600427" cy="6575449"/>
          </a:xfrm>
          <a:prstGeom prst="rect">
            <a:avLst/>
          </a:prstGeom>
        </p:spPr>
      </p:pic>
      <p:sp>
        <p:nvSpPr>
          <p:cNvPr id="6" name="TextBox 5">
            <a:extLst>
              <a:ext uri="{FF2B5EF4-FFF2-40B4-BE49-F238E27FC236}">
                <a16:creationId xmlns:a16="http://schemas.microsoft.com/office/drawing/2014/main" id="{C28E1427-F870-41F3-977B-AA2B19DA616E}"/>
              </a:ext>
            </a:extLst>
          </p:cNvPr>
          <p:cNvSpPr txBox="1"/>
          <p:nvPr/>
        </p:nvSpPr>
        <p:spPr>
          <a:xfrm>
            <a:off x="4722719" y="55116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Arial"/>
            </a:endParaRPr>
          </a:p>
        </p:txBody>
      </p:sp>
    </p:spTree>
    <p:extLst>
      <p:ext uri="{BB962C8B-B14F-4D97-AF65-F5344CB8AC3E}">
        <p14:creationId xmlns:p14="http://schemas.microsoft.com/office/powerpoint/2010/main" val="132490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8160-14DE-9F41-AEFA-D93C93B6338F}"/>
              </a:ext>
            </a:extLst>
          </p:cNvPr>
          <p:cNvSpPr>
            <a:spLocks noGrp="1"/>
          </p:cNvSpPr>
          <p:nvPr>
            <p:ph type="title"/>
          </p:nvPr>
        </p:nvSpPr>
        <p:spPr>
          <a:xfrm>
            <a:off x="101745" y="949002"/>
            <a:ext cx="2834640" cy="973756"/>
          </a:xfrm>
        </p:spPr>
        <p:txBody>
          <a:bodyPr/>
          <a:lstStyle/>
          <a:p>
            <a:r>
              <a:rPr lang="en-US" b="1">
                <a:latin typeface="Abadi Extra Light"/>
              </a:rPr>
              <a:t>Problem 6</a:t>
            </a:r>
          </a:p>
        </p:txBody>
      </p:sp>
      <p:sp>
        <p:nvSpPr>
          <p:cNvPr id="4" name="Text Placeholder 3">
            <a:extLst>
              <a:ext uri="{FF2B5EF4-FFF2-40B4-BE49-F238E27FC236}">
                <a16:creationId xmlns:a16="http://schemas.microsoft.com/office/drawing/2014/main" id="{619FFE95-2A89-284A-962E-721648063976}"/>
              </a:ext>
            </a:extLst>
          </p:cNvPr>
          <p:cNvSpPr>
            <a:spLocks noGrp="1"/>
          </p:cNvSpPr>
          <p:nvPr>
            <p:ph type="body" sz="half" idx="2"/>
          </p:nvPr>
        </p:nvSpPr>
        <p:spPr>
          <a:xfrm>
            <a:off x="8549640" y="2688030"/>
            <a:ext cx="3200400" cy="3291840"/>
          </a:xfrm>
        </p:spPr>
        <p:txBody>
          <a:bodyPr vert="horz" lIns="91440" tIns="45720" rIns="91440" bIns="45720" rtlCol="0" anchor="t">
            <a:normAutofit/>
          </a:bodyPr>
          <a:lstStyle/>
          <a:p>
            <a:r>
              <a:rPr lang="en-US" sz="2400">
                <a:cs typeface="Arial"/>
              </a:rPr>
              <a:t>Which month of the year has the most listings?</a:t>
            </a:r>
          </a:p>
        </p:txBody>
      </p:sp>
      <p:pic>
        <p:nvPicPr>
          <p:cNvPr id="8" name="Picture 8" descr="A picture containing table&#10;&#10;Description automatically generated">
            <a:extLst>
              <a:ext uri="{FF2B5EF4-FFF2-40B4-BE49-F238E27FC236}">
                <a16:creationId xmlns:a16="http://schemas.microsoft.com/office/drawing/2014/main" id="{6303F4D0-C09A-462F-8AB2-6979CF40415B}"/>
              </a:ext>
            </a:extLst>
          </p:cNvPr>
          <p:cNvPicPr>
            <a:picLocks noChangeAspect="1"/>
          </p:cNvPicPr>
          <p:nvPr/>
        </p:nvPicPr>
        <p:blipFill>
          <a:blip r:embed="rId2"/>
          <a:stretch>
            <a:fillRect/>
          </a:stretch>
        </p:blipFill>
        <p:spPr>
          <a:xfrm>
            <a:off x="3502355" y="952775"/>
            <a:ext cx="8274422" cy="4725223"/>
          </a:xfrm>
          <a:prstGeom prst="rect">
            <a:avLst/>
          </a:prstGeom>
        </p:spPr>
      </p:pic>
      <p:sp>
        <p:nvSpPr>
          <p:cNvPr id="3" name="TextBox 2">
            <a:extLst>
              <a:ext uri="{FF2B5EF4-FFF2-40B4-BE49-F238E27FC236}">
                <a16:creationId xmlns:a16="http://schemas.microsoft.com/office/drawing/2014/main" id="{2DE81501-B3B8-4BD8-9F14-659457047B0B}"/>
              </a:ext>
            </a:extLst>
          </p:cNvPr>
          <p:cNvSpPr txBox="1"/>
          <p:nvPr/>
        </p:nvSpPr>
        <p:spPr>
          <a:xfrm>
            <a:off x="98927" y="2383825"/>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Abadi Extra Light"/>
              </a:rPr>
              <a:t>Which month has the highest amount of listings?</a:t>
            </a:r>
          </a:p>
        </p:txBody>
      </p:sp>
    </p:spTree>
    <p:extLst>
      <p:ext uri="{BB962C8B-B14F-4D97-AF65-F5344CB8AC3E}">
        <p14:creationId xmlns:p14="http://schemas.microsoft.com/office/powerpoint/2010/main" val="943784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DB5FE619-147B-4224-91C0-6D0C4231F63E}"/>
              </a:ext>
            </a:extLst>
          </p:cNvPr>
          <p:cNvPicPr>
            <a:picLocks noChangeAspect="1"/>
          </p:cNvPicPr>
          <p:nvPr/>
        </p:nvPicPr>
        <p:blipFill>
          <a:blip r:embed="rId3"/>
          <a:stretch>
            <a:fillRect/>
          </a:stretch>
        </p:blipFill>
        <p:spPr>
          <a:xfrm>
            <a:off x="726718" y="105023"/>
            <a:ext cx="10730093" cy="6652973"/>
          </a:xfrm>
          <a:prstGeom prst="rect">
            <a:avLst/>
          </a:prstGeom>
        </p:spPr>
      </p:pic>
    </p:spTree>
    <p:extLst>
      <p:ext uri="{BB962C8B-B14F-4D97-AF65-F5344CB8AC3E}">
        <p14:creationId xmlns:p14="http://schemas.microsoft.com/office/powerpoint/2010/main" val="4062153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1">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13">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D058BB-FF69-5B49-B1F3-B1FC7426F4DF}"/>
              </a:ext>
            </a:extLst>
          </p:cNvPr>
          <p:cNvSpPr>
            <a:spLocks noGrp="1"/>
          </p:cNvSpPr>
          <p:nvPr>
            <p:ph type="title"/>
          </p:nvPr>
        </p:nvSpPr>
        <p:spPr>
          <a:xfrm>
            <a:off x="371362" y="519489"/>
            <a:ext cx="3685070" cy="2191340"/>
          </a:xfrm>
        </p:spPr>
        <p:txBody>
          <a:bodyPr vert="horz" lIns="91440" tIns="45720" rIns="91440" bIns="45720" rtlCol="0" anchor="b">
            <a:normAutofit/>
          </a:bodyPr>
          <a:lstStyle/>
          <a:p>
            <a:r>
              <a:rPr lang="en-US" sz="4800">
                <a:solidFill>
                  <a:srgbClr val="FFFFFF"/>
                </a:solidFill>
                <a:latin typeface="Abadi Extra Light"/>
              </a:rPr>
              <a:t>Analysis</a:t>
            </a:r>
            <a:r>
              <a:rPr lang="en-US" sz="4800" cap="none">
                <a:solidFill>
                  <a:srgbClr val="FFFFFF"/>
                </a:solidFill>
                <a:latin typeface="Abadi Extra Light"/>
              </a:rPr>
              <a:t> Conclusion</a:t>
            </a:r>
          </a:p>
        </p:txBody>
      </p:sp>
      <p:sp>
        <p:nvSpPr>
          <p:cNvPr id="3" name="Text Placeholder 2">
            <a:extLst>
              <a:ext uri="{FF2B5EF4-FFF2-40B4-BE49-F238E27FC236}">
                <a16:creationId xmlns:a16="http://schemas.microsoft.com/office/drawing/2014/main" id="{58790E28-DD65-AB47-AEBE-0E9067E24309}"/>
              </a:ext>
            </a:extLst>
          </p:cNvPr>
          <p:cNvSpPr>
            <a:spLocks noGrp="1"/>
          </p:cNvSpPr>
          <p:nvPr>
            <p:ph type="body" idx="1"/>
          </p:nvPr>
        </p:nvSpPr>
        <p:spPr>
          <a:xfrm>
            <a:off x="469678" y="3091827"/>
            <a:ext cx="3946874" cy="2466290"/>
          </a:xfrm>
        </p:spPr>
        <p:txBody>
          <a:bodyPr vert="horz" lIns="91440" tIns="45720" rIns="91440" bIns="45720" rtlCol="0" anchor="t">
            <a:noAutofit/>
          </a:bodyPr>
          <a:lstStyle/>
          <a:p>
            <a:r>
              <a:rPr lang="en-US" sz="1800">
                <a:solidFill>
                  <a:schemeClr val="accent1">
                    <a:lumMod val="20000"/>
                    <a:lumOff val="80000"/>
                  </a:schemeClr>
                </a:solidFill>
                <a:latin typeface="Abadi Extra Light"/>
                <a:ea typeface="+mn-lt"/>
                <a:cs typeface="Abadi Extra Light" panose="020F0302020204030204" pitchFamily="34" charset="0"/>
              </a:rPr>
              <a:t>Where should we start an Airbnb listing?</a:t>
            </a:r>
          </a:p>
          <a:p>
            <a:pPr marL="0" lvl="1">
              <a:spcBef>
                <a:spcPts val="1200"/>
              </a:spcBef>
            </a:pPr>
            <a:r>
              <a:rPr lang="en-US">
                <a:solidFill>
                  <a:schemeClr val="accent1">
                    <a:lumMod val="20000"/>
                    <a:lumOff val="80000"/>
                  </a:schemeClr>
                </a:solidFill>
                <a:latin typeface="Abadi Extra Light"/>
                <a:ea typeface="+mn-lt"/>
                <a:cs typeface="Abadi Extra Light" panose="020F0302020204030204" pitchFamily="34" charset="0"/>
              </a:rPr>
              <a:t>- Manhattan. </a:t>
            </a:r>
          </a:p>
          <a:p>
            <a:pPr marL="285750" lvl="2" indent="-285750">
              <a:spcBef>
                <a:spcPts val="1200"/>
              </a:spcBef>
              <a:buFont typeface="Wingdings" pitchFamily="18" charset="2"/>
              <a:buChar char="Ø"/>
            </a:pPr>
            <a:r>
              <a:rPr lang="en-US" sz="1800">
                <a:solidFill>
                  <a:schemeClr val="accent1">
                    <a:lumMod val="20000"/>
                    <a:lumOff val="80000"/>
                  </a:schemeClr>
                </a:solidFill>
                <a:latin typeface="Abadi Extra Light"/>
                <a:ea typeface="+mn-lt"/>
                <a:cs typeface="Abadi Extra Light" panose="020F0302020204030204" pitchFamily="34" charset="0"/>
              </a:rPr>
              <a:t>High demand ==&gt; High prices ==&gt; higher profit</a:t>
            </a:r>
          </a:p>
          <a:p>
            <a:r>
              <a:rPr lang="en-US" sz="1800">
                <a:solidFill>
                  <a:schemeClr val="accent1">
                    <a:lumMod val="20000"/>
                    <a:lumOff val="80000"/>
                  </a:schemeClr>
                </a:solidFill>
                <a:latin typeface="Abadi Extra Light"/>
                <a:ea typeface="+mn-lt"/>
                <a:cs typeface="Abadi Extra Light" panose="020F0302020204030204" pitchFamily="34" charset="0"/>
              </a:rPr>
              <a:t>When should we post listing?</a:t>
            </a:r>
          </a:p>
          <a:p>
            <a:pPr marL="0" lvl="1">
              <a:spcBef>
                <a:spcPts val="1200"/>
              </a:spcBef>
            </a:pPr>
            <a:r>
              <a:rPr lang="en-US">
                <a:solidFill>
                  <a:schemeClr val="accent1">
                    <a:lumMod val="20000"/>
                    <a:lumOff val="80000"/>
                  </a:schemeClr>
                </a:solidFill>
                <a:latin typeface="Abadi Extra Light"/>
                <a:ea typeface="+mn-lt"/>
                <a:cs typeface="Abadi Extra Light" panose="020F0302020204030204" pitchFamily="34" charset="0"/>
              </a:rPr>
              <a:t>- During winter season</a:t>
            </a:r>
          </a:p>
        </p:txBody>
      </p:sp>
      <p:pic>
        <p:nvPicPr>
          <p:cNvPr id="5" name="Picture 4">
            <a:extLst>
              <a:ext uri="{FF2B5EF4-FFF2-40B4-BE49-F238E27FC236}">
                <a16:creationId xmlns:a16="http://schemas.microsoft.com/office/drawing/2014/main" id="{1556A2B0-10AF-6341-AF58-E9E1A5396529}"/>
              </a:ext>
            </a:extLst>
          </p:cNvPr>
          <p:cNvPicPr>
            <a:picLocks noChangeAspect="1"/>
          </p:cNvPicPr>
          <p:nvPr/>
        </p:nvPicPr>
        <p:blipFill rotWithShape="1">
          <a:blip r:embed="rId3"/>
          <a:srcRect l="1282" r="18988"/>
          <a:stretch/>
        </p:blipFill>
        <p:spPr>
          <a:xfrm>
            <a:off x="5013693" y="759599"/>
            <a:ext cx="6367271" cy="5330650"/>
          </a:xfrm>
          <a:prstGeom prst="rect">
            <a:avLst/>
          </a:prstGeom>
        </p:spPr>
      </p:pic>
      <p:sp>
        <p:nvSpPr>
          <p:cNvPr id="29" name="Rectangle 17">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8672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D96FFA1F-29D1-415E-8D90-776A5E0AD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4">
            <a:extLst>
              <a:ext uri="{FF2B5EF4-FFF2-40B4-BE49-F238E27FC236}">
                <a16:creationId xmlns:a16="http://schemas.microsoft.com/office/drawing/2014/main" id="{977078B6-8941-4429-9FDB-8C032B899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91078" y="758952"/>
            <a:ext cx="3630194"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FD66747-1A26-C943-8855-80A2DAB737B4}"/>
              </a:ext>
            </a:extLst>
          </p:cNvPr>
          <p:cNvSpPr>
            <a:spLocks noGrp="1"/>
          </p:cNvSpPr>
          <p:nvPr>
            <p:ph type="title"/>
          </p:nvPr>
        </p:nvSpPr>
        <p:spPr>
          <a:xfrm>
            <a:off x="3647182" y="1123837"/>
            <a:ext cx="2828264" cy="4601183"/>
          </a:xfrm>
        </p:spPr>
        <p:txBody>
          <a:bodyPr>
            <a:normAutofit/>
          </a:bodyPr>
          <a:lstStyle/>
          <a:p>
            <a:r>
              <a:rPr lang="en-US" b="1">
                <a:latin typeface="Abadi Extra Light"/>
              </a:rPr>
              <a:t>OUR GOAL:</a:t>
            </a:r>
          </a:p>
        </p:txBody>
      </p:sp>
      <p:pic>
        <p:nvPicPr>
          <p:cNvPr id="5" name="Picture 4">
            <a:extLst>
              <a:ext uri="{FF2B5EF4-FFF2-40B4-BE49-F238E27FC236}">
                <a16:creationId xmlns:a16="http://schemas.microsoft.com/office/drawing/2014/main" id="{4C85EFB5-B47A-4022-BD53-543F13F872D4}"/>
              </a:ext>
            </a:extLst>
          </p:cNvPr>
          <p:cNvPicPr>
            <a:picLocks noChangeAspect="1"/>
          </p:cNvPicPr>
          <p:nvPr/>
        </p:nvPicPr>
        <p:blipFill rotWithShape="1">
          <a:blip r:embed="rId3"/>
          <a:srcRect t="17054" r="-6" b="-6"/>
          <a:stretch/>
        </p:blipFill>
        <p:spPr>
          <a:xfrm>
            <a:off x="20" y="758952"/>
            <a:ext cx="3015766" cy="1669739"/>
          </a:xfrm>
          <a:prstGeom prst="rect">
            <a:avLst/>
          </a:prstGeom>
        </p:spPr>
      </p:pic>
      <p:pic>
        <p:nvPicPr>
          <p:cNvPr id="8" name="Picture 7">
            <a:extLst>
              <a:ext uri="{FF2B5EF4-FFF2-40B4-BE49-F238E27FC236}">
                <a16:creationId xmlns:a16="http://schemas.microsoft.com/office/drawing/2014/main" id="{2135E0F7-BCC0-3440-AE4E-D21F37908542}"/>
              </a:ext>
            </a:extLst>
          </p:cNvPr>
          <p:cNvPicPr>
            <a:picLocks noChangeAspect="1"/>
          </p:cNvPicPr>
          <p:nvPr/>
        </p:nvPicPr>
        <p:blipFill rotWithShape="1">
          <a:blip r:embed="rId4"/>
          <a:srcRect l="13777" r="11380" b="4"/>
          <a:stretch/>
        </p:blipFill>
        <p:spPr>
          <a:xfrm>
            <a:off x="-10959" y="2589557"/>
            <a:ext cx="3015786" cy="1678887"/>
          </a:xfrm>
          <a:prstGeom prst="rect">
            <a:avLst/>
          </a:prstGeom>
        </p:spPr>
      </p:pic>
      <p:pic>
        <p:nvPicPr>
          <p:cNvPr id="4" name="Picture 3">
            <a:extLst>
              <a:ext uri="{FF2B5EF4-FFF2-40B4-BE49-F238E27FC236}">
                <a16:creationId xmlns:a16="http://schemas.microsoft.com/office/drawing/2014/main" id="{F4267742-004A-6544-8155-E7DA5F0B26FA}"/>
              </a:ext>
            </a:extLst>
          </p:cNvPr>
          <p:cNvPicPr>
            <a:picLocks noChangeAspect="1"/>
          </p:cNvPicPr>
          <p:nvPr/>
        </p:nvPicPr>
        <p:blipFill rotWithShape="1">
          <a:blip r:embed="rId5"/>
          <a:srcRect t="14584" r="-1" b="2739"/>
          <a:stretch/>
        </p:blipFill>
        <p:spPr>
          <a:xfrm>
            <a:off x="-9832" y="4420162"/>
            <a:ext cx="3025618" cy="1669740"/>
          </a:xfrm>
          <a:prstGeom prst="rect">
            <a:avLst/>
          </a:prstGeom>
        </p:spPr>
      </p:pic>
      <p:sp>
        <p:nvSpPr>
          <p:cNvPr id="3" name="Content Placeholder 2">
            <a:extLst>
              <a:ext uri="{FF2B5EF4-FFF2-40B4-BE49-F238E27FC236}">
                <a16:creationId xmlns:a16="http://schemas.microsoft.com/office/drawing/2014/main" id="{C6C2A608-07D0-6547-B795-82923C41F5F0}"/>
              </a:ext>
            </a:extLst>
          </p:cNvPr>
          <p:cNvSpPr>
            <a:spLocks noGrp="1"/>
          </p:cNvSpPr>
          <p:nvPr>
            <p:ph idx="1"/>
          </p:nvPr>
        </p:nvSpPr>
        <p:spPr>
          <a:xfrm>
            <a:off x="7197561" y="828251"/>
            <a:ext cx="4309636" cy="5694380"/>
          </a:xfrm>
        </p:spPr>
        <p:txBody>
          <a:bodyPr vert="horz" lIns="91440" tIns="45720" rIns="91440" bIns="45720" rtlCol="0">
            <a:normAutofit lnSpcReduction="10000"/>
          </a:bodyPr>
          <a:lstStyle/>
          <a:p>
            <a:pPr marL="514350" indent="-514350">
              <a:buFont typeface="+mj-lt"/>
              <a:buAutoNum type="arabicPeriod"/>
            </a:pPr>
            <a:r>
              <a:rPr lang="en-US" sz="1800" dirty="0">
                <a:latin typeface="Times New Roman" panose="02020603050405020304" pitchFamily="18" charset="0"/>
                <a:cs typeface="Times New Roman" panose="02020603050405020304" pitchFamily="18" charset="0"/>
              </a:rPr>
              <a:t>Since 2008, guests and hosts have used Airbnb to expand on traveling possibilities and present a more unique, personalized way of experiencing the world. </a:t>
            </a:r>
          </a:p>
          <a:p>
            <a:pPr marL="514350" indent="-514350">
              <a:buFont typeface="+mj-lt"/>
              <a:buAutoNum type="arabicPeriod"/>
            </a:pPr>
            <a:r>
              <a:rPr lang="en-US" sz="1800" b="1" dirty="0">
                <a:latin typeface="Times New Roman" panose="02020603050405020304" pitchFamily="18" charset="0"/>
                <a:cs typeface="Times New Roman" panose="02020603050405020304" pitchFamily="18" charset="0"/>
              </a:rPr>
              <a:t>Airbnb</a:t>
            </a:r>
            <a:r>
              <a:rPr lang="en-US" sz="1800" b="1" dirty="0">
                <a:latin typeface="Times New Roman"/>
                <a:cs typeface="Times New Roman"/>
              </a:rPr>
              <a:t> </a:t>
            </a:r>
            <a:r>
              <a:rPr lang="en-US" sz="1800" dirty="0">
                <a:latin typeface="Times New Roman"/>
                <a:cs typeface="Times New Roman"/>
              </a:rPr>
              <a:t>now offer over 7 million accommodations and </a:t>
            </a:r>
            <a:r>
              <a:rPr lang="en-US" sz="1800" b="1" dirty="0">
                <a:latin typeface="Times New Roman"/>
                <a:cs typeface="Times New Roman"/>
              </a:rPr>
              <a:t>50,000</a:t>
            </a:r>
            <a:r>
              <a:rPr lang="en-US" sz="1800" dirty="0">
                <a:latin typeface="Times New Roman"/>
                <a:cs typeface="Times New Roman"/>
              </a:rPr>
              <a:t> unique activities.</a:t>
            </a:r>
          </a:p>
          <a:p>
            <a:pPr marL="514350" indent="-514350">
              <a:buFont typeface="+mj-lt"/>
              <a:buAutoNum type="arabicPeriod"/>
            </a:pPr>
            <a:r>
              <a:rPr lang="en-US" sz="1800">
                <a:latin typeface="Times New Roman"/>
                <a:cs typeface="Times New Roman"/>
              </a:rPr>
              <a:t>We </a:t>
            </a:r>
            <a:r>
              <a:rPr lang="en-US" sz="1800" dirty="0">
                <a:latin typeface="Times New Roman"/>
                <a:cs typeface="Times New Roman"/>
              </a:rPr>
              <a:t>are interested in the hotels and places to start our business in New York City as an Airbnb host, so we found the dataset which describes the listing activity and metrics in NYC, NY for 2019 and 2020.  </a:t>
            </a:r>
          </a:p>
          <a:p>
            <a:pPr marL="514350" indent="-514350">
              <a:buFont typeface="+mj-lt"/>
              <a:buAutoNum type="arabicPeriod"/>
            </a:pPr>
            <a:r>
              <a:rPr lang="en-US" sz="1800" dirty="0">
                <a:latin typeface="Times New Roman"/>
                <a:cs typeface="Times New Roman"/>
              </a:rPr>
              <a:t>Our goal is to analyze which neighborhood group is a good place to start at. And have some insights of how demand changes through time. </a:t>
            </a:r>
          </a:p>
          <a:p>
            <a:endParaRPr lang="en-US" sz="1800" dirty="0"/>
          </a:p>
        </p:txBody>
      </p:sp>
      <p:sp>
        <p:nvSpPr>
          <p:cNvPr id="14" name="Rectangle 16">
            <a:extLst>
              <a:ext uri="{FF2B5EF4-FFF2-40B4-BE49-F238E27FC236}">
                <a16:creationId xmlns:a16="http://schemas.microsoft.com/office/drawing/2014/main" id="{BB09C0D0-1E86-4EE3-B592-3D15600C4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91698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E2A5DDE-DF17-4A6F-85A3-7D0227CBBA26}"/>
              </a:ext>
            </a:extLst>
          </p:cNvPr>
          <p:cNvSpPr>
            <a:spLocks noGrp="1"/>
          </p:cNvSpPr>
          <p:nvPr>
            <p:ph type="ctrTitle"/>
          </p:nvPr>
        </p:nvSpPr>
        <p:spPr>
          <a:xfrm>
            <a:off x="1069849" y="1298448"/>
            <a:ext cx="3258688" cy="3255264"/>
          </a:xfrm>
        </p:spPr>
        <p:txBody>
          <a:bodyPr>
            <a:normAutofit/>
          </a:bodyPr>
          <a:lstStyle/>
          <a:p>
            <a:r>
              <a:rPr lang="en-US">
                <a:latin typeface="Abadi Extra Light"/>
              </a:rPr>
              <a:t>Thank you</a:t>
            </a:r>
          </a:p>
        </p:txBody>
      </p:sp>
      <p:sp>
        <p:nvSpPr>
          <p:cNvPr id="3" name="Subtitle 2">
            <a:extLst>
              <a:ext uri="{FF2B5EF4-FFF2-40B4-BE49-F238E27FC236}">
                <a16:creationId xmlns:a16="http://schemas.microsoft.com/office/drawing/2014/main" id="{3F777F27-19A4-4E86-82F1-22C84872E954}"/>
              </a:ext>
            </a:extLst>
          </p:cNvPr>
          <p:cNvSpPr>
            <a:spLocks noGrp="1"/>
          </p:cNvSpPr>
          <p:nvPr>
            <p:ph type="subTitle" idx="1"/>
          </p:nvPr>
        </p:nvSpPr>
        <p:spPr>
          <a:xfrm>
            <a:off x="1100015" y="4670246"/>
            <a:ext cx="3228521" cy="914400"/>
          </a:xfrm>
        </p:spPr>
        <p:txBody>
          <a:bodyPr>
            <a:normAutofit/>
          </a:bodyPr>
          <a:lstStyle/>
          <a:p>
            <a:endParaRPr lang="en-US"/>
          </a:p>
        </p:txBody>
      </p:sp>
      <p:sp>
        <p:nvSpPr>
          <p:cNvPr id="8" name="Rectangle 12">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9">
            <a:extLst>
              <a:ext uri="{FF2B5EF4-FFF2-40B4-BE49-F238E27FC236}">
                <a16:creationId xmlns:a16="http://schemas.microsoft.com/office/drawing/2014/main" id="{2DBFC36C-E7EA-4ACC-85EC-BB27D2E0212C}"/>
              </a:ext>
            </a:extLst>
          </p:cNvPr>
          <p:cNvPicPr>
            <a:picLocks noChangeAspect="1"/>
          </p:cNvPicPr>
          <p:nvPr/>
        </p:nvPicPr>
        <p:blipFill>
          <a:blip r:embed="rId2"/>
          <a:stretch>
            <a:fillRect/>
          </a:stretch>
        </p:blipFill>
        <p:spPr>
          <a:xfrm>
            <a:off x="5406189" y="1591950"/>
            <a:ext cx="5523831" cy="3674099"/>
          </a:xfrm>
          <a:prstGeom prst="rect">
            <a:avLst/>
          </a:prstGeom>
        </p:spPr>
      </p:pic>
    </p:spTree>
    <p:extLst>
      <p:ext uri="{BB962C8B-B14F-4D97-AF65-F5344CB8AC3E}">
        <p14:creationId xmlns:p14="http://schemas.microsoft.com/office/powerpoint/2010/main" val="2256881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D7FA-3C5F-CE4E-8F46-488EA01B5610}"/>
              </a:ext>
            </a:extLst>
          </p:cNvPr>
          <p:cNvSpPr>
            <a:spLocks noGrp="1"/>
          </p:cNvSpPr>
          <p:nvPr>
            <p:ph type="title"/>
          </p:nvPr>
        </p:nvSpPr>
        <p:spPr>
          <a:xfrm>
            <a:off x="145899" y="1124589"/>
            <a:ext cx="4100512" cy="1171575"/>
          </a:xfrm>
        </p:spPr>
        <p:txBody>
          <a:bodyPr>
            <a:normAutofit/>
          </a:bodyPr>
          <a:lstStyle/>
          <a:p>
            <a:r>
              <a:rPr lang="en-US" sz="3000">
                <a:latin typeface="Abadi Extra Light"/>
              </a:rPr>
              <a:t>Airbnb_NYC_2019</a:t>
            </a:r>
          </a:p>
        </p:txBody>
      </p:sp>
      <p:sp>
        <p:nvSpPr>
          <p:cNvPr id="4" name="Text Placeholder 3">
            <a:extLst>
              <a:ext uri="{FF2B5EF4-FFF2-40B4-BE49-F238E27FC236}">
                <a16:creationId xmlns:a16="http://schemas.microsoft.com/office/drawing/2014/main" id="{D7937E7E-BCD6-3545-9175-4A71B68101B3}"/>
              </a:ext>
            </a:extLst>
          </p:cNvPr>
          <p:cNvSpPr>
            <a:spLocks noGrp="1"/>
          </p:cNvSpPr>
          <p:nvPr>
            <p:ph type="body" sz="half" idx="2"/>
          </p:nvPr>
        </p:nvSpPr>
        <p:spPr>
          <a:xfrm>
            <a:off x="5914687" y="5436155"/>
            <a:ext cx="3385187" cy="989437"/>
          </a:xfrm>
        </p:spPr>
        <p:txBody>
          <a:bodyPr/>
          <a:lstStyle/>
          <a:p>
            <a:r>
              <a:rPr lang="en-US"/>
              <a:t>Data set from: </a:t>
            </a:r>
            <a:r>
              <a:rPr lang="en-US" u="sng">
                <a:hlinkClick r:id="rId2"/>
              </a:rPr>
              <a:t>https://www.kaggle.com/dgomonov/new-york-city-airbnb-open-data</a:t>
            </a:r>
            <a:r>
              <a:rPr lang="en-US"/>
              <a:t> </a:t>
            </a:r>
          </a:p>
        </p:txBody>
      </p:sp>
      <p:sp>
        <p:nvSpPr>
          <p:cNvPr id="5" name="Title 1">
            <a:extLst>
              <a:ext uri="{FF2B5EF4-FFF2-40B4-BE49-F238E27FC236}">
                <a16:creationId xmlns:a16="http://schemas.microsoft.com/office/drawing/2014/main" id="{FF11EF29-DF04-0646-8069-D314B98F7F6C}"/>
              </a:ext>
            </a:extLst>
          </p:cNvPr>
          <p:cNvSpPr txBox="1">
            <a:spLocks/>
          </p:cNvSpPr>
          <p:nvPr/>
        </p:nvSpPr>
        <p:spPr>
          <a:xfrm>
            <a:off x="143881" y="3196038"/>
            <a:ext cx="4230053" cy="11715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000">
                <a:solidFill>
                  <a:schemeClr val="bg1"/>
                </a:solidFill>
                <a:latin typeface="Abadi Extra Light"/>
              </a:rPr>
              <a:t>Airbnb_NYC_2020</a:t>
            </a:r>
          </a:p>
        </p:txBody>
      </p:sp>
      <p:pic>
        <p:nvPicPr>
          <p:cNvPr id="10" name="Picture 9">
            <a:extLst>
              <a:ext uri="{FF2B5EF4-FFF2-40B4-BE49-F238E27FC236}">
                <a16:creationId xmlns:a16="http://schemas.microsoft.com/office/drawing/2014/main" id="{27418CA6-CDCD-784F-92C2-B62D38866234}"/>
              </a:ext>
            </a:extLst>
          </p:cNvPr>
          <p:cNvPicPr>
            <a:picLocks noChangeAspect="1"/>
          </p:cNvPicPr>
          <p:nvPr/>
        </p:nvPicPr>
        <p:blipFill>
          <a:blip r:embed="rId4"/>
          <a:stretch>
            <a:fillRect/>
          </a:stretch>
        </p:blipFill>
        <p:spPr>
          <a:xfrm>
            <a:off x="3442447" y="1178298"/>
            <a:ext cx="8328658" cy="2014540"/>
          </a:xfrm>
          <a:prstGeom prst="rect">
            <a:avLst/>
          </a:prstGeom>
        </p:spPr>
      </p:pic>
      <p:pic>
        <p:nvPicPr>
          <p:cNvPr id="11" name="Picture 10">
            <a:extLst>
              <a:ext uri="{FF2B5EF4-FFF2-40B4-BE49-F238E27FC236}">
                <a16:creationId xmlns:a16="http://schemas.microsoft.com/office/drawing/2014/main" id="{A76A3CE2-B542-5441-BA67-4DE0AF1C43B5}"/>
              </a:ext>
            </a:extLst>
          </p:cNvPr>
          <p:cNvPicPr>
            <a:picLocks noChangeAspect="1"/>
          </p:cNvPicPr>
          <p:nvPr/>
        </p:nvPicPr>
        <p:blipFill>
          <a:blip r:embed="rId5"/>
          <a:stretch>
            <a:fillRect/>
          </a:stretch>
        </p:blipFill>
        <p:spPr>
          <a:xfrm>
            <a:off x="3442448" y="3359736"/>
            <a:ext cx="8328658" cy="2002883"/>
          </a:xfrm>
          <a:prstGeom prst="rect">
            <a:avLst/>
          </a:prstGeom>
        </p:spPr>
      </p:pic>
    </p:spTree>
    <p:extLst>
      <p:ext uri="{BB962C8B-B14F-4D97-AF65-F5344CB8AC3E}">
        <p14:creationId xmlns:p14="http://schemas.microsoft.com/office/powerpoint/2010/main" val="1820372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4CE7-B1D1-444D-987C-B4AF3C85C883}"/>
              </a:ext>
            </a:extLst>
          </p:cNvPr>
          <p:cNvSpPr>
            <a:spLocks noGrp="1"/>
          </p:cNvSpPr>
          <p:nvPr>
            <p:ph type="title"/>
          </p:nvPr>
        </p:nvSpPr>
        <p:spPr>
          <a:xfrm>
            <a:off x="113468" y="929416"/>
            <a:ext cx="3903759" cy="3357976"/>
          </a:xfrm>
        </p:spPr>
        <p:txBody>
          <a:bodyPr vert="horz" lIns="91440" tIns="45720" rIns="91440" bIns="45720" rtlCol="0" anchor="ctr">
            <a:normAutofit/>
          </a:bodyPr>
          <a:lstStyle/>
          <a:p>
            <a:pPr>
              <a:lnSpc>
                <a:spcPct val="80000"/>
              </a:lnSpc>
            </a:pPr>
            <a:r>
              <a:rPr lang="en-US" sz="4400">
                <a:solidFill>
                  <a:schemeClr val="bg1"/>
                </a:solidFill>
                <a:latin typeface="Abadi Extra Light"/>
              </a:rPr>
              <a:t>ER</a:t>
            </a:r>
            <a:br>
              <a:rPr lang="en-US" sz="4400">
                <a:solidFill>
                  <a:schemeClr val="bg1"/>
                </a:solidFill>
                <a:latin typeface="Abadi Extra Light"/>
              </a:rPr>
            </a:br>
            <a:r>
              <a:rPr lang="en-US" sz="4400">
                <a:solidFill>
                  <a:schemeClr val="bg1"/>
                </a:solidFill>
                <a:latin typeface="Abadi Extra Light"/>
              </a:rPr>
              <a:t>Diagram</a:t>
            </a:r>
          </a:p>
        </p:txBody>
      </p:sp>
      <p:pic>
        <p:nvPicPr>
          <p:cNvPr id="3" name="Picture 2">
            <a:extLst>
              <a:ext uri="{FF2B5EF4-FFF2-40B4-BE49-F238E27FC236}">
                <a16:creationId xmlns:a16="http://schemas.microsoft.com/office/drawing/2014/main" id="{169B28A3-16C4-7547-AC29-AD7DDBDF48AE}"/>
              </a:ext>
            </a:extLst>
          </p:cNvPr>
          <p:cNvPicPr>
            <a:picLocks noChangeAspect="1"/>
          </p:cNvPicPr>
          <p:nvPr/>
        </p:nvPicPr>
        <p:blipFill>
          <a:blip r:embed="rId2"/>
          <a:stretch>
            <a:fillRect/>
          </a:stretch>
        </p:blipFill>
        <p:spPr>
          <a:xfrm>
            <a:off x="3487021" y="1880896"/>
            <a:ext cx="8306547" cy="2981511"/>
          </a:xfrm>
          <a:prstGeom prst="rect">
            <a:avLst/>
          </a:prstGeom>
        </p:spPr>
      </p:pic>
    </p:spTree>
    <p:extLst>
      <p:ext uri="{BB962C8B-B14F-4D97-AF65-F5344CB8AC3E}">
        <p14:creationId xmlns:p14="http://schemas.microsoft.com/office/powerpoint/2010/main" val="239223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 name="Rectangle 11">
            <a:extLst>
              <a:ext uri="{FF2B5EF4-FFF2-40B4-BE49-F238E27FC236}">
                <a16:creationId xmlns:a16="http://schemas.microsoft.com/office/drawing/2014/main" id="{EB8AA617-0537-4ED7-91B6-66511A647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3">
            <a:extLst>
              <a:ext uri="{FF2B5EF4-FFF2-40B4-BE49-F238E27FC236}">
                <a16:creationId xmlns:a16="http://schemas.microsoft.com/office/drawing/2014/main" id="{C2E8BF1F-CE61-45C5-92AC-552D23176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90F0FC8-166D-4A4D-B286-B312960D8198}"/>
              </a:ext>
            </a:extLst>
          </p:cNvPr>
          <p:cNvSpPr>
            <a:spLocks noGrp="1"/>
          </p:cNvSpPr>
          <p:nvPr>
            <p:ph type="title" idx="4294967295"/>
          </p:nvPr>
        </p:nvSpPr>
        <p:spPr>
          <a:xfrm>
            <a:off x="298883" y="5137508"/>
            <a:ext cx="7521451" cy="760890"/>
          </a:xfrm>
        </p:spPr>
        <p:txBody>
          <a:bodyPr vert="horz" lIns="91440" tIns="45720" rIns="91440" bIns="45720" rtlCol="0" anchor="b">
            <a:normAutofit fontScale="90000"/>
          </a:bodyPr>
          <a:lstStyle/>
          <a:p>
            <a:r>
              <a:rPr lang="en-US" sz="5900" spc="-100">
                <a:latin typeface="Abadi Extra Light"/>
              </a:rPr>
              <a:t>Relational Schema</a:t>
            </a:r>
          </a:p>
        </p:txBody>
      </p:sp>
      <p:pic>
        <p:nvPicPr>
          <p:cNvPr id="3" name="Picture 2">
            <a:extLst>
              <a:ext uri="{FF2B5EF4-FFF2-40B4-BE49-F238E27FC236}">
                <a16:creationId xmlns:a16="http://schemas.microsoft.com/office/drawing/2014/main" id="{8D46E6E3-1CBA-3443-8E3E-2DBE38E5A3AB}"/>
              </a:ext>
            </a:extLst>
          </p:cNvPr>
          <p:cNvPicPr>
            <a:picLocks noChangeAspect="1"/>
          </p:cNvPicPr>
          <p:nvPr/>
        </p:nvPicPr>
        <p:blipFill rotWithShape="1">
          <a:blip r:embed="rId2"/>
          <a:srcRect t="4518" r="1" b="3878"/>
          <a:stretch/>
        </p:blipFill>
        <p:spPr>
          <a:xfrm>
            <a:off x="774012" y="502561"/>
            <a:ext cx="10637520" cy="3556755"/>
          </a:xfrm>
          <a:prstGeom prst="rect">
            <a:avLst/>
          </a:prstGeom>
        </p:spPr>
      </p:pic>
    </p:spTree>
    <p:extLst>
      <p:ext uri="{BB962C8B-B14F-4D97-AF65-F5344CB8AC3E}">
        <p14:creationId xmlns:p14="http://schemas.microsoft.com/office/powerpoint/2010/main" val="372365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C048-8169-BC47-81FF-22730EC16A7E}"/>
              </a:ext>
            </a:extLst>
          </p:cNvPr>
          <p:cNvSpPr>
            <a:spLocks noGrp="1"/>
          </p:cNvSpPr>
          <p:nvPr>
            <p:ph type="title"/>
          </p:nvPr>
        </p:nvSpPr>
        <p:spPr>
          <a:xfrm>
            <a:off x="7768226" y="770061"/>
            <a:ext cx="4418328" cy="797038"/>
          </a:xfrm>
          <a:ln>
            <a:noFill/>
          </a:ln>
        </p:spPr>
        <p:txBody>
          <a:bodyPr vert="horz" lIns="91440" tIns="45720" rIns="91440" bIns="45720" rtlCol="0" anchor="ctr">
            <a:normAutofit/>
          </a:bodyPr>
          <a:lstStyle/>
          <a:p>
            <a:r>
              <a:rPr lang="en-US" sz="3200"/>
              <a:t>Analysis Problems</a:t>
            </a:r>
          </a:p>
        </p:txBody>
      </p:sp>
      <p:graphicFrame>
        <p:nvGraphicFramePr>
          <p:cNvPr id="6" name="Content Placeholder 2">
            <a:extLst>
              <a:ext uri="{FF2B5EF4-FFF2-40B4-BE49-F238E27FC236}">
                <a16:creationId xmlns:a16="http://schemas.microsoft.com/office/drawing/2014/main" id="{B0EBF55D-9632-4E56-8CE9-CC73E8B771A9}"/>
              </a:ext>
            </a:extLst>
          </p:cNvPr>
          <p:cNvGraphicFramePr>
            <a:graphicFrameLocks noGrp="1"/>
          </p:cNvGraphicFramePr>
          <p:nvPr>
            <p:ph sz="half" idx="1"/>
          </p:nvPr>
        </p:nvGraphicFramePr>
        <p:xfrm>
          <a:off x="7844786" y="1558993"/>
          <a:ext cx="4121623" cy="4407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view of a city&#10;&#10;Description automatically generated">
            <a:extLst>
              <a:ext uri="{FF2B5EF4-FFF2-40B4-BE49-F238E27FC236}">
                <a16:creationId xmlns:a16="http://schemas.microsoft.com/office/drawing/2014/main" id="{08C6428A-D78C-8746-B831-E60D959A5179}"/>
              </a:ext>
            </a:extLst>
          </p:cNvPr>
          <p:cNvPicPr>
            <a:picLocks noChangeAspect="1"/>
          </p:cNvPicPr>
          <p:nvPr/>
        </p:nvPicPr>
        <p:blipFill>
          <a:blip r:embed="rId8">
            <a:alphaModFix/>
          </a:blip>
          <a:stretch>
            <a:fillRect/>
          </a:stretch>
        </p:blipFill>
        <p:spPr>
          <a:xfrm>
            <a:off x="1473" y="1582020"/>
            <a:ext cx="7627715" cy="3699442"/>
          </a:xfrm>
          <a:prstGeom prst="rect">
            <a:avLst/>
          </a:prstGeom>
        </p:spPr>
      </p:pic>
      <p:sp>
        <p:nvSpPr>
          <p:cNvPr id="5" name="Rectangle 4">
            <a:extLst>
              <a:ext uri="{FF2B5EF4-FFF2-40B4-BE49-F238E27FC236}">
                <a16:creationId xmlns:a16="http://schemas.microsoft.com/office/drawing/2014/main" id="{7812B155-ABCA-C341-A5BD-F246C9788326}"/>
              </a:ext>
            </a:extLst>
          </p:cNvPr>
          <p:cNvSpPr/>
          <p:nvPr/>
        </p:nvSpPr>
        <p:spPr>
          <a:xfrm>
            <a:off x="7971566" y="783548"/>
            <a:ext cx="3859439" cy="707886"/>
          </a:xfrm>
          <a:prstGeom prst="rect">
            <a:avLst/>
          </a:prstGeom>
          <a:noFill/>
        </p:spPr>
        <p:txBody>
          <a:bodyPr wrap="square" lIns="91440" tIns="45720" rIns="91440" bIns="45720" anchor="t">
            <a:spAutoFit/>
          </a:bodyPr>
          <a:lstStyle/>
          <a:p>
            <a:pPr algn="ctr"/>
            <a:r>
              <a:rPr lang="en-US" sz="2000" b="0" cap="none" spc="0">
                <a:ln w="0"/>
                <a:effectLst>
                  <a:reflection blurRad="6350" stA="53000" endA="300" endPos="35500" dir="5400000" sy="-90000" algn="bl" rotWithShape="0"/>
                </a:effectLst>
                <a:latin typeface="Abadi Extra Light"/>
              </a:rPr>
              <a:t>Neighborhood</a:t>
            </a:r>
            <a:r>
              <a:rPr lang="zh-CN" altLang="en-US" sz="2000" b="0" cap="none" spc="0">
                <a:ln w="0"/>
                <a:effectLst>
                  <a:reflection blurRad="6350" stA="53000" endA="300" endPos="35500" dir="5400000" sy="-90000" algn="bl" rotWithShape="0"/>
                </a:effectLst>
                <a:latin typeface="Abadi Extra Light"/>
                <a:ea typeface="幼圆"/>
              </a:rPr>
              <a:t> </a:t>
            </a:r>
            <a:r>
              <a:rPr lang="en-US" altLang="zh-CN" sz="2000">
                <a:ln w="0"/>
                <a:effectLst>
                  <a:reflection blurRad="6350" stA="53000" endA="300" endPos="35500" dir="5400000" sy="-90000" algn="bl" rotWithShape="0"/>
                </a:effectLst>
                <a:latin typeface="Abadi Extra Light"/>
                <a:ea typeface="幼圆"/>
              </a:rPr>
              <a:t>Group</a:t>
            </a:r>
            <a:r>
              <a:rPr lang="en-US" sz="2000" b="0" cap="none" spc="0">
                <a:ln w="0"/>
                <a:effectLst>
                  <a:reflection blurRad="6350" stA="53000" endA="300" endPos="35500" dir="5400000" sy="-90000" algn="bl" rotWithShape="0"/>
                </a:effectLst>
                <a:latin typeface="Abadi Extra Light"/>
              </a:rPr>
              <a:t>(Number of Listings &amp; Price )</a:t>
            </a:r>
          </a:p>
        </p:txBody>
      </p:sp>
      <p:sp>
        <p:nvSpPr>
          <p:cNvPr id="7" name="Rectangle 6">
            <a:extLst>
              <a:ext uri="{FF2B5EF4-FFF2-40B4-BE49-F238E27FC236}">
                <a16:creationId xmlns:a16="http://schemas.microsoft.com/office/drawing/2014/main" id="{02C2517D-9331-5C47-82ED-E324FE4DDDCD}"/>
              </a:ext>
            </a:extLst>
          </p:cNvPr>
          <p:cNvSpPr/>
          <p:nvPr/>
        </p:nvSpPr>
        <p:spPr>
          <a:xfrm>
            <a:off x="8319277" y="2739476"/>
            <a:ext cx="3183179" cy="400110"/>
          </a:xfrm>
          <a:prstGeom prst="rect">
            <a:avLst/>
          </a:prstGeom>
          <a:noFill/>
        </p:spPr>
        <p:txBody>
          <a:bodyPr wrap="none" lIns="91440" tIns="45720" rIns="91440" bIns="45720" anchor="t">
            <a:spAutoFit/>
          </a:bodyPr>
          <a:lstStyle/>
          <a:p>
            <a:pPr algn="ctr"/>
            <a:r>
              <a:rPr lang="en-US" sz="2000" b="0" cap="none" spc="0">
                <a:ln w="0"/>
                <a:effectLst>
                  <a:reflection blurRad="6350" stA="53000" endA="300" endPos="35500" dir="5400000" sy="-90000" algn="bl" rotWithShape="0"/>
                </a:effectLst>
                <a:latin typeface="Abadi Extra Light"/>
              </a:rPr>
              <a:t>Room Type(demand &amp; price)</a:t>
            </a:r>
          </a:p>
        </p:txBody>
      </p:sp>
      <p:sp>
        <p:nvSpPr>
          <p:cNvPr id="41" name="Rectangle 40">
            <a:extLst>
              <a:ext uri="{FF2B5EF4-FFF2-40B4-BE49-F238E27FC236}">
                <a16:creationId xmlns:a16="http://schemas.microsoft.com/office/drawing/2014/main" id="{2645DC8C-3EF3-7C4F-8E7E-42D610BB51A6}"/>
              </a:ext>
            </a:extLst>
          </p:cNvPr>
          <p:cNvSpPr/>
          <p:nvPr/>
        </p:nvSpPr>
        <p:spPr>
          <a:xfrm>
            <a:off x="8591641" y="4363428"/>
            <a:ext cx="2609945" cy="400110"/>
          </a:xfrm>
          <a:prstGeom prst="rect">
            <a:avLst/>
          </a:prstGeom>
          <a:noFill/>
        </p:spPr>
        <p:txBody>
          <a:bodyPr wrap="none" lIns="91440" tIns="45720" rIns="91440" bIns="45720" anchor="t">
            <a:spAutoFit/>
          </a:bodyPr>
          <a:lstStyle/>
          <a:p>
            <a:pPr algn="ctr"/>
            <a:r>
              <a:rPr lang="en-US" sz="2000" b="0" cap="none" spc="0">
                <a:ln w="0"/>
                <a:effectLst>
                  <a:reflection blurRad="6350" stA="53000" endA="300" endPos="35500" dir="5400000" sy="-90000" algn="bl" rotWithShape="0"/>
                </a:effectLst>
                <a:latin typeface="Abadi Extra Light"/>
              </a:rPr>
              <a:t>Date (Price &amp; Postings)</a:t>
            </a:r>
          </a:p>
        </p:txBody>
      </p:sp>
    </p:spTree>
    <p:extLst>
      <p:ext uri="{BB962C8B-B14F-4D97-AF65-F5344CB8AC3E}">
        <p14:creationId xmlns:p14="http://schemas.microsoft.com/office/powerpoint/2010/main" val="260048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3372-1792-3F41-AEF3-BB7D38C726BF}"/>
              </a:ext>
            </a:extLst>
          </p:cNvPr>
          <p:cNvSpPr>
            <a:spLocks noGrp="1"/>
          </p:cNvSpPr>
          <p:nvPr>
            <p:ph type="title"/>
          </p:nvPr>
        </p:nvSpPr>
        <p:spPr>
          <a:xfrm>
            <a:off x="193279" y="533400"/>
            <a:ext cx="2493982" cy="952052"/>
          </a:xfrm>
        </p:spPr>
        <p:txBody>
          <a:bodyPr/>
          <a:lstStyle/>
          <a:p>
            <a:r>
              <a:rPr lang="en-US" b="1">
                <a:latin typeface="Abadi Extra Light"/>
              </a:rPr>
              <a:t>Problem 1</a:t>
            </a:r>
          </a:p>
        </p:txBody>
      </p:sp>
      <p:sp>
        <p:nvSpPr>
          <p:cNvPr id="4" name="Text Placeholder 3">
            <a:extLst>
              <a:ext uri="{FF2B5EF4-FFF2-40B4-BE49-F238E27FC236}">
                <a16:creationId xmlns:a16="http://schemas.microsoft.com/office/drawing/2014/main" id="{47CDAA45-2671-1041-9541-10312DA529D2}"/>
              </a:ext>
            </a:extLst>
          </p:cNvPr>
          <p:cNvSpPr>
            <a:spLocks noGrp="1"/>
          </p:cNvSpPr>
          <p:nvPr>
            <p:ph type="body" sz="half" idx="2"/>
          </p:nvPr>
        </p:nvSpPr>
        <p:spPr>
          <a:xfrm>
            <a:off x="127968" y="1715716"/>
            <a:ext cx="3303775" cy="3309769"/>
          </a:xfrm>
        </p:spPr>
        <p:txBody>
          <a:bodyPr vert="horz" lIns="91440" tIns="45720" rIns="91440" bIns="45720" rtlCol="0" anchor="t">
            <a:normAutofit/>
          </a:bodyPr>
          <a:lstStyle/>
          <a:p>
            <a:r>
              <a:rPr lang="en-US" sz="2400">
                <a:latin typeface="Abadi Extra Light"/>
                <a:ea typeface="+mn-lt"/>
                <a:cs typeface="+mn-lt"/>
              </a:rPr>
              <a:t>Which Neighborhood Group are the hotspots in New York(most listings posted)?</a:t>
            </a:r>
            <a:endParaRPr lang="en-US" sz="2400">
              <a:latin typeface="Abadi Extra Light"/>
            </a:endParaRPr>
          </a:p>
        </p:txBody>
      </p:sp>
      <p:pic>
        <p:nvPicPr>
          <p:cNvPr id="3" name="Picture 5" descr="A picture containing graphical user interface, table&#10;&#10;Description automatically generated">
            <a:extLst>
              <a:ext uri="{FF2B5EF4-FFF2-40B4-BE49-F238E27FC236}">
                <a16:creationId xmlns:a16="http://schemas.microsoft.com/office/drawing/2014/main" id="{D09CD7FD-CAB0-4798-8643-2B987E696BC8}"/>
              </a:ext>
            </a:extLst>
          </p:cNvPr>
          <p:cNvPicPr>
            <a:picLocks noChangeAspect="1"/>
          </p:cNvPicPr>
          <p:nvPr/>
        </p:nvPicPr>
        <p:blipFill>
          <a:blip r:embed="rId2"/>
          <a:stretch>
            <a:fillRect/>
          </a:stretch>
        </p:blipFill>
        <p:spPr>
          <a:xfrm>
            <a:off x="3573735" y="1343638"/>
            <a:ext cx="8158706" cy="4179686"/>
          </a:xfrm>
          <a:prstGeom prst="rect">
            <a:avLst/>
          </a:prstGeom>
        </p:spPr>
      </p:pic>
      <p:sp>
        <p:nvSpPr>
          <p:cNvPr id="6" name="TextBox 5">
            <a:extLst>
              <a:ext uri="{FF2B5EF4-FFF2-40B4-BE49-F238E27FC236}">
                <a16:creationId xmlns:a16="http://schemas.microsoft.com/office/drawing/2014/main" id="{223A392D-BD22-6B4E-B65D-E36A8D7FD003}"/>
              </a:ext>
            </a:extLst>
          </p:cNvPr>
          <p:cNvSpPr txBox="1"/>
          <p:nvPr/>
        </p:nvSpPr>
        <p:spPr>
          <a:xfrm>
            <a:off x="131781" y="3479377"/>
            <a:ext cx="3446742" cy="941290"/>
          </a:xfrm>
          <a:prstGeom prst="rect">
            <a:avLst/>
          </a:prstGeom>
          <a:noFill/>
        </p:spPr>
        <p:txBody>
          <a:bodyPr wrap="square" lIns="91440" tIns="45720" rIns="91440" bIns="45720" rtlCol="0" anchor="t">
            <a:spAutoFit/>
          </a:bodyPr>
          <a:lstStyle/>
          <a:p>
            <a:r>
              <a:rPr lang="en-US">
                <a:solidFill>
                  <a:schemeClr val="bg1"/>
                </a:solidFill>
                <a:latin typeface="Abadi Extra Light"/>
              </a:rPr>
              <a:t>Hottest Neighborhood Group: </a:t>
            </a:r>
          </a:p>
          <a:p>
            <a:r>
              <a:rPr lang="en-US">
                <a:solidFill>
                  <a:schemeClr val="bg1"/>
                </a:solidFill>
                <a:latin typeface="Abadi Extra Light"/>
              </a:rPr>
              <a:t>1. Manhattan –16,247</a:t>
            </a:r>
          </a:p>
          <a:p>
            <a:r>
              <a:rPr lang="en-US">
                <a:solidFill>
                  <a:schemeClr val="bg1"/>
                </a:solidFill>
                <a:latin typeface="Abadi Extra Light"/>
              </a:rPr>
              <a:t>2. Brooklyn—15,200</a:t>
            </a:r>
            <a:endParaRPr lang="en-US">
              <a:solidFill>
                <a:schemeClr val="bg1"/>
              </a:solidFill>
              <a:latin typeface="Abadi Extra Light"/>
              <a:cs typeface="Arial"/>
            </a:endParaRPr>
          </a:p>
        </p:txBody>
      </p:sp>
    </p:spTree>
    <p:extLst>
      <p:ext uri="{BB962C8B-B14F-4D97-AF65-F5344CB8AC3E}">
        <p14:creationId xmlns:p14="http://schemas.microsoft.com/office/powerpoint/2010/main" val="1027632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3372-1792-3F41-AEF3-BB7D38C726BF}"/>
              </a:ext>
            </a:extLst>
          </p:cNvPr>
          <p:cNvSpPr>
            <a:spLocks noGrp="1"/>
          </p:cNvSpPr>
          <p:nvPr>
            <p:ph type="title"/>
          </p:nvPr>
        </p:nvSpPr>
        <p:spPr>
          <a:xfrm>
            <a:off x="193279" y="640975"/>
            <a:ext cx="2655346" cy="817582"/>
          </a:xfrm>
        </p:spPr>
        <p:txBody>
          <a:bodyPr/>
          <a:lstStyle/>
          <a:p>
            <a:r>
              <a:rPr lang="en-US" b="1">
                <a:latin typeface="Abadi Extra Light"/>
              </a:rPr>
              <a:t>Problem 1</a:t>
            </a:r>
          </a:p>
        </p:txBody>
      </p:sp>
      <p:sp>
        <p:nvSpPr>
          <p:cNvPr id="4" name="Text Placeholder 3">
            <a:extLst>
              <a:ext uri="{FF2B5EF4-FFF2-40B4-BE49-F238E27FC236}">
                <a16:creationId xmlns:a16="http://schemas.microsoft.com/office/drawing/2014/main" id="{47CDAA45-2671-1041-9541-10312DA529D2}"/>
              </a:ext>
            </a:extLst>
          </p:cNvPr>
          <p:cNvSpPr>
            <a:spLocks noGrp="1"/>
          </p:cNvSpPr>
          <p:nvPr>
            <p:ph type="body" sz="half" idx="2"/>
          </p:nvPr>
        </p:nvSpPr>
        <p:spPr>
          <a:xfrm>
            <a:off x="189478" y="1713157"/>
            <a:ext cx="3208213" cy="3291840"/>
          </a:xfrm>
        </p:spPr>
        <p:txBody>
          <a:bodyPr vert="horz" lIns="91440" tIns="45720" rIns="91440" bIns="45720" rtlCol="0" anchor="t">
            <a:normAutofit/>
          </a:bodyPr>
          <a:lstStyle/>
          <a:p>
            <a:r>
              <a:rPr lang="en-US" sz="2400">
                <a:latin typeface="Abadi Extra Light"/>
                <a:ea typeface="+mn-lt"/>
                <a:cs typeface="+mn-lt"/>
              </a:rPr>
              <a:t>Which neighborhood Group are the hotspots in New York(most listings posted)?</a:t>
            </a:r>
            <a:endParaRPr lang="en-US" sz="2400">
              <a:latin typeface="Abadi Extra Light"/>
            </a:endParaRPr>
          </a:p>
        </p:txBody>
      </p:sp>
      <p:sp>
        <p:nvSpPr>
          <p:cNvPr id="6" name="TextBox 5">
            <a:extLst>
              <a:ext uri="{FF2B5EF4-FFF2-40B4-BE49-F238E27FC236}">
                <a16:creationId xmlns:a16="http://schemas.microsoft.com/office/drawing/2014/main" id="{CE620484-FEED-0945-9A4D-4DC3A12E1C35}"/>
              </a:ext>
            </a:extLst>
          </p:cNvPr>
          <p:cNvSpPr txBox="1"/>
          <p:nvPr/>
        </p:nvSpPr>
        <p:spPr>
          <a:xfrm>
            <a:off x="185570" y="3563136"/>
            <a:ext cx="3225555" cy="923330"/>
          </a:xfrm>
          <a:prstGeom prst="rect">
            <a:avLst/>
          </a:prstGeom>
          <a:noFill/>
        </p:spPr>
        <p:txBody>
          <a:bodyPr wrap="square" lIns="91440" tIns="45720" rIns="91440" bIns="45720" rtlCol="0" anchor="t">
            <a:spAutoFit/>
          </a:bodyPr>
          <a:lstStyle/>
          <a:p>
            <a:r>
              <a:rPr lang="en-US">
                <a:solidFill>
                  <a:schemeClr val="bg1"/>
                </a:solidFill>
              </a:rPr>
              <a:t>It can be also seen in Heatmap. Manhattan has darkest color and then Brooklyn.</a:t>
            </a:r>
          </a:p>
        </p:txBody>
      </p:sp>
      <p:pic>
        <p:nvPicPr>
          <p:cNvPr id="8" name="Picture 8" descr="Map&#10;&#10;Description automatically generated">
            <a:extLst>
              <a:ext uri="{FF2B5EF4-FFF2-40B4-BE49-F238E27FC236}">
                <a16:creationId xmlns:a16="http://schemas.microsoft.com/office/drawing/2014/main" id="{B62CCEF8-36D2-426F-B3B8-38BAB0D4F53E}"/>
              </a:ext>
            </a:extLst>
          </p:cNvPr>
          <p:cNvPicPr>
            <a:picLocks noChangeAspect="1"/>
          </p:cNvPicPr>
          <p:nvPr/>
        </p:nvPicPr>
        <p:blipFill>
          <a:blip r:embed="rId2"/>
          <a:stretch>
            <a:fillRect/>
          </a:stretch>
        </p:blipFill>
        <p:spPr>
          <a:xfrm>
            <a:off x="3494839" y="815850"/>
            <a:ext cx="8244978" cy="5157955"/>
          </a:xfrm>
          <a:prstGeom prst="rect">
            <a:avLst/>
          </a:prstGeom>
        </p:spPr>
      </p:pic>
    </p:spTree>
    <p:extLst>
      <p:ext uri="{BB962C8B-B14F-4D97-AF65-F5344CB8AC3E}">
        <p14:creationId xmlns:p14="http://schemas.microsoft.com/office/powerpoint/2010/main" val="903511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3372-1792-3F41-AEF3-BB7D38C726BF}"/>
              </a:ext>
            </a:extLst>
          </p:cNvPr>
          <p:cNvSpPr>
            <a:spLocks noGrp="1"/>
          </p:cNvSpPr>
          <p:nvPr>
            <p:ph type="title"/>
          </p:nvPr>
        </p:nvSpPr>
        <p:spPr>
          <a:xfrm>
            <a:off x="148456" y="694764"/>
            <a:ext cx="2476052" cy="781723"/>
          </a:xfrm>
        </p:spPr>
        <p:txBody>
          <a:bodyPr/>
          <a:lstStyle/>
          <a:p>
            <a:r>
              <a:rPr lang="en-US" b="1">
                <a:solidFill>
                  <a:schemeClr val="bg1"/>
                </a:solidFill>
                <a:latin typeface="Abadi Extra Light"/>
              </a:rPr>
              <a:t>Problem 2</a:t>
            </a:r>
          </a:p>
        </p:txBody>
      </p:sp>
      <p:pic>
        <p:nvPicPr>
          <p:cNvPr id="5" name="Picture 5" descr="Graphical user interface, text, application, email&#10;&#10;Description automatically generated">
            <a:extLst>
              <a:ext uri="{FF2B5EF4-FFF2-40B4-BE49-F238E27FC236}">
                <a16:creationId xmlns:a16="http://schemas.microsoft.com/office/drawing/2014/main" id="{9BFFA92D-3DD1-4E73-BB3F-EF1BDC27DCC1}"/>
              </a:ext>
            </a:extLst>
          </p:cNvPr>
          <p:cNvPicPr>
            <a:picLocks noGrp="1" noChangeAspect="1"/>
          </p:cNvPicPr>
          <p:nvPr>
            <p:ph idx="1"/>
          </p:nvPr>
        </p:nvPicPr>
        <p:blipFill>
          <a:blip r:embed="rId2"/>
          <a:stretch>
            <a:fillRect/>
          </a:stretch>
        </p:blipFill>
        <p:spPr>
          <a:xfrm>
            <a:off x="3528173" y="1416424"/>
            <a:ext cx="8217272" cy="3899646"/>
          </a:xfrm>
        </p:spPr>
      </p:pic>
      <p:sp>
        <p:nvSpPr>
          <p:cNvPr id="4" name="Text Placeholder 3">
            <a:extLst>
              <a:ext uri="{FF2B5EF4-FFF2-40B4-BE49-F238E27FC236}">
                <a16:creationId xmlns:a16="http://schemas.microsoft.com/office/drawing/2014/main" id="{47CDAA45-2671-1041-9541-10312DA529D2}"/>
              </a:ext>
            </a:extLst>
          </p:cNvPr>
          <p:cNvSpPr>
            <a:spLocks noGrp="1"/>
          </p:cNvSpPr>
          <p:nvPr>
            <p:ph type="body" sz="half" idx="2"/>
          </p:nvPr>
        </p:nvSpPr>
        <p:spPr>
          <a:xfrm>
            <a:off x="149711" y="1716956"/>
            <a:ext cx="3283772" cy="3291840"/>
          </a:xfrm>
        </p:spPr>
        <p:txBody>
          <a:bodyPr vert="horz" lIns="91440" tIns="45720" rIns="91440" bIns="45720" rtlCol="0" anchor="t">
            <a:normAutofit/>
          </a:bodyPr>
          <a:lstStyle/>
          <a:p>
            <a:r>
              <a:rPr lang="en-US" sz="2400">
                <a:latin typeface="Abadi Extra Light"/>
                <a:ea typeface="+mn-lt"/>
                <a:cs typeface="+mn-lt"/>
              </a:rPr>
              <a:t>Which neighborhood Group has the highest average price of listings?</a:t>
            </a:r>
            <a:endParaRPr lang="en-US" sz="2400">
              <a:latin typeface="Abadi Extra Light"/>
            </a:endParaRPr>
          </a:p>
        </p:txBody>
      </p:sp>
      <p:sp>
        <p:nvSpPr>
          <p:cNvPr id="6" name="TextBox 5">
            <a:extLst>
              <a:ext uri="{FF2B5EF4-FFF2-40B4-BE49-F238E27FC236}">
                <a16:creationId xmlns:a16="http://schemas.microsoft.com/office/drawing/2014/main" id="{0EE2B2EC-0F27-A747-A29D-CB90DBA2360D}"/>
              </a:ext>
            </a:extLst>
          </p:cNvPr>
          <p:cNvSpPr txBox="1"/>
          <p:nvPr/>
        </p:nvSpPr>
        <p:spPr>
          <a:xfrm>
            <a:off x="150260" y="3365511"/>
            <a:ext cx="3056416" cy="1477328"/>
          </a:xfrm>
          <a:prstGeom prst="rect">
            <a:avLst/>
          </a:prstGeom>
          <a:noFill/>
        </p:spPr>
        <p:txBody>
          <a:bodyPr wrap="square" lIns="91440" tIns="45720" rIns="91440" bIns="45720" rtlCol="0" anchor="t">
            <a:spAutoFit/>
          </a:bodyPr>
          <a:lstStyle/>
          <a:p>
            <a:r>
              <a:rPr lang="en-US">
                <a:solidFill>
                  <a:schemeClr val="bg1"/>
                </a:solidFill>
                <a:latin typeface="Abadi Extra Light"/>
              </a:rPr>
              <a:t>Highest average price:</a:t>
            </a:r>
          </a:p>
          <a:p>
            <a:r>
              <a:rPr lang="en-US">
                <a:solidFill>
                  <a:schemeClr val="bg1"/>
                </a:solidFill>
                <a:latin typeface="Abadi Extra Light"/>
              </a:rPr>
              <a:t>1. Manhattan  $197.55</a:t>
            </a:r>
            <a:endParaRPr lang="en-US">
              <a:solidFill>
                <a:schemeClr val="bg1"/>
              </a:solidFill>
              <a:latin typeface="Abadi Extra Light"/>
              <a:cs typeface="Arial"/>
            </a:endParaRPr>
          </a:p>
          <a:p>
            <a:r>
              <a:rPr lang="en-US">
                <a:solidFill>
                  <a:schemeClr val="bg1"/>
                </a:solidFill>
                <a:latin typeface="Abadi Extra Light"/>
              </a:rPr>
              <a:t>2. Brooklyn     $123.53</a:t>
            </a:r>
            <a:endParaRPr lang="en-US">
              <a:solidFill>
                <a:schemeClr val="bg1"/>
              </a:solidFill>
              <a:latin typeface="Abadi Extra Light"/>
              <a:cs typeface="Arial"/>
            </a:endParaRPr>
          </a:p>
          <a:p>
            <a:r>
              <a:rPr lang="en-US">
                <a:solidFill>
                  <a:schemeClr val="bg1"/>
                </a:solidFill>
                <a:latin typeface="Abadi Extra Light"/>
              </a:rPr>
              <a:t>3. Staten Island    $121.70</a:t>
            </a:r>
            <a:endParaRPr lang="en-US">
              <a:solidFill>
                <a:schemeClr val="bg1"/>
              </a:solidFill>
              <a:latin typeface="Abadi Extra Light"/>
              <a:cs typeface="Arial"/>
            </a:endParaRPr>
          </a:p>
          <a:p>
            <a:endParaRPr lang="en-US"/>
          </a:p>
        </p:txBody>
      </p:sp>
    </p:spTree>
    <p:extLst>
      <p:ext uri="{BB962C8B-B14F-4D97-AF65-F5344CB8AC3E}">
        <p14:creationId xmlns:p14="http://schemas.microsoft.com/office/powerpoint/2010/main" val="251505081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1456</Words>
  <Application>Microsoft Office PowerPoint</Application>
  <PresentationFormat>Widescreen</PresentationFormat>
  <Paragraphs>91</Paragraphs>
  <Slides>20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Abadi Extra Light</vt:lpstr>
      <vt:lpstr>Calibri</vt:lpstr>
      <vt:lpstr>Corbel</vt:lpstr>
      <vt:lpstr>Times New Roman</vt:lpstr>
      <vt:lpstr>Wingdings</vt:lpstr>
      <vt:lpstr>Wingdings 2</vt:lpstr>
      <vt:lpstr>Frame</vt:lpstr>
      <vt:lpstr>Airbnb  In New York City</vt:lpstr>
      <vt:lpstr>OUR GOAL:</vt:lpstr>
      <vt:lpstr>Airbnb_NYC_2019</vt:lpstr>
      <vt:lpstr>ER Diagram</vt:lpstr>
      <vt:lpstr>Relational Schema</vt:lpstr>
      <vt:lpstr>Analysis Problems</vt:lpstr>
      <vt:lpstr>Problem 1</vt:lpstr>
      <vt:lpstr>Problem 1</vt:lpstr>
      <vt:lpstr>Problem 2</vt:lpstr>
      <vt:lpstr>Problem 2</vt:lpstr>
      <vt:lpstr>Problem 3</vt:lpstr>
      <vt:lpstr>Problem 3</vt:lpstr>
      <vt:lpstr>Problem 4</vt:lpstr>
      <vt:lpstr>Problem 4</vt:lpstr>
      <vt:lpstr>Problem 5</vt:lpstr>
      <vt:lpstr>PowerPoint Presentation</vt:lpstr>
      <vt:lpstr>Problem 6</vt:lpstr>
      <vt:lpstr>PowerPoint Presentation</vt:lpstr>
      <vt:lpstr>Analysis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In New York City</dc:title>
  <dc:creator>Xie, Ruiqi</dc:creator>
  <cp:lastModifiedBy>hhuang.cindy@gmail.com</cp:lastModifiedBy>
  <cp:revision>4</cp:revision>
  <dcterms:created xsi:type="dcterms:W3CDTF">2020-11-14T08:48:55Z</dcterms:created>
  <dcterms:modified xsi:type="dcterms:W3CDTF">2021-04-09T18:41:05Z</dcterms:modified>
</cp:coreProperties>
</file>